
<file path=[Content_Types].xml><?xml version="1.0" encoding="utf-8"?>
<Types xmlns="http://schemas.openxmlformats.org/package/2006/content-types">
  <Default Extension="gif" ContentType="image/gif"/>
  <Default Extension="jpeg" ContentType="image/jpeg"/>
  <Default Extension="jpg" ContentType="image/jpg"/>
  <Default Extension="m4v" ContentType="video/mp4"/>
  <Default Extension="mp4" ContentType="video/mp4"/>
  <Default Extension="png" ContentType="image/png"/>
  <Default Extension="rels" ContentType="application/vnd.openxmlformats-package.relationships+xml"/>
  <Default Extension="svg" ContentType="image/svg+xml"/>
  <Default Extension="vml" ContentType="application/vnd.openxmlformats-officedocument.vmlDrawing"/>
  <Default Extension="xlsx" ContentType="application/vnd.openxmlformats-officedocument.spreadsheetml.sheet"/>
  <Default Extension="xml" ContentType="application/xml"/>
  <Override PartName="/docProps/app.xml" ContentType="application/vnd.openxmlformats-officedocument.extended-properties+xml"/>
  <Override PartName="/docProps/core.xml" ContentType="application/vnd.openxmlformats-package.core-properties+xml"/>
  <Override PartName="/ppt/theme/theme1.xml" ContentType="application/vnd.openxmlformats-officedocument.theme+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Masters/slideMaster1.xml" ContentType="application/vnd.openxmlformats-officedocument.presentationml.slideMaster+xml"/>
  <Override PartName="/ppt/notesMasters/notesMaster1.xml" ContentType="application/vnd.openxmlformats-officedocument.presentationml.notesMaster+xml"/>
  <Override PartName="/ppt/charts/chart1.xml" ContentType="application/vnd.openxmlformats-officedocument.drawingml.chart+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officeDocument" Target="ppt/presentation.xml"/><Relationship Id="rId2" Type="http://schemas.openxmlformats.org/package/2006/relationships/metadata/core-properties" Target="docProps/core.xml"/><Relationship Id="rId1"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3.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Cumulative cost of standing still</c:v>
                </c:pt>
              </c:strCache>
            </c:strRef>
          </c:tx>
          <c:spPr>
            <a:solidFill>
              <a:srgbClr val="C2410C"/>
            </a:solidFill>
            <a:effectLst/>
          </c:spPr>
          <c:invertIfNegative val="0"/>
          <c:dLbls>
            <c:numFmt formatCode="#,##0" sourceLinked="0"/>
            <c:txPr>
              <a:bodyPr/>
              <a:lstStyle/>
              <a:p>
                <a:pPr>
                  <a:defRPr b="0" i="0" strike="noStrike" sz="1200" u="none">
                    <a:solidFill>
                      <a:srgbClr val="000000"/>
                    </a:solidFill>
                    <a:latin typeface="Arial"/>
                  </a:defRPr>
                </a:pPr>
              </a:p>
            </c:txPr>
            <c:showLegendKey val="0"/>
            <c:showVal val="0"/>
            <c:showCatName val="0"/>
            <c:showSerName val="0"/>
            <c:showPercent val="0"/>
            <c:showBubbleSize val="0"/>
            <c:showLeaderLines val="0"/>
          </c:dLbls>
          <c:cat>
            <c:multiLvlStrRef>
              <c:f>Sheet1!$A$2:$A$6</c:f>
              <c:multiLvlStrCache>
                <c:ptCount val="5"/>
                <c:lvl>
                  <c:pt idx="0">
                    <c:v>Year 1</c:v>
                  </c:pt>
                  <c:pt idx="1">
                    <c:v>Year 2</c:v>
                  </c:pt>
                  <c:pt idx="2">
                    <c:v>Year 3</c:v>
                  </c:pt>
                  <c:pt idx="3">
                    <c:v>Year 4</c:v>
                  </c:pt>
                  <c:pt idx="4">
                    <c:v>Year 5</c:v>
                  </c:pt>
                </c:lvl>
              </c:multiLvlStrCache>
            </c:multiLvlStrRef>
          </c:cat>
          <c:val>
            <c:numRef>
              <c:f>Sheet1!$B$2:$B$6</c:f>
              <c:numCache>
                <c:formatCode>General</c:formatCode>
                <c:ptCount val="5"/>
                <c:pt idx="0">
                  <c:v>110</c:v>
                </c:pt>
                <c:pt idx="1">
                  <c:v>225</c:v>
                </c:pt>
                <c:pt idx="2">
                  <c:v>345</c:v>
                </c:pt>
                <c:pt idx="3">
                  <c:v>470</c:v>
                </c:pt>
                <c:pt idx="4">
                  <c:v>600</c:v>
                </c:pt>
              </c:numCache>
            </c:numRef>
          </c:val>
        </c:ser>
        <c:ser>
          <c:idx val="1"/>
          <c:order val="1"/>
          <c:tx>
            <c:strRef>
              <c:f>Sheet1!$C$1</c:f>
              <c:strCache>
                <c:ptCount val="1"/>
                <c:pt idx="0">
                  <c:v>Cumulative cost of changing</c:v>
                </c:pt>
              </c:strCache>
            </c:strRef>
          </c:tx>
          <c:spPr>
            <a:solidFill>
              <a:srgbClr val="0F766E"/>
            </a:solidFill>
            <a:effectLst/>
          </c:spPr>
          <c:invertIfNegative val="0"/>
          <c:dLbls>
            <c:numFmt formatCode="#,##0" sourceLinked="0"/>
            <c:txPr>
              <a:bodyPr/>
              <a:lstStyle/>
              <a:p>
                <a:pPr>
                  <a:defRPr b="0" i="0" strike="noStrike" sz="1200" u="none">
                    <a:solidFill>
                      <a:srgbClr val="000000"/>
                    </a:solidFill>
                    <a:latin typeface="Arial"/>
                  </a:defRPr>
                </a:pPr>
              </a:p>
            </c:txPr>
            <c:showLegendKey val="0"/>
            <c:showVal val="0"/>
            <c:showCatName val="0"/>
            <c:showSerName val="0"/>
            <c:showPercent val="0"/>
            <c:showBubbleSize val="0"/>
            <c:showLeaderLines val="0"/>
          </c:dLbls>
          <c:cat>
            <c:multiLvlStrRef>
              <c:f>Sheet1!$A$2:$A$6</c:f>
              <c:multiLvlStrCache>
                <c:ptCount val="5"/>
                <c:lvl>
                  <c:pt idx="0">
                    <c:v>Year 1</c:v>
                  </c:pt>
                  <c:pt idx="1">
                    <c:v>Year 2</c:v>
                  </c:pt>
                  <c:pt idx="2">
                    <c:v>Year 3</c:v>
                  </c:pt>
                  <c:pt idx="3">
                    <c:v>Year 4</c:v>
                  </c:pt>
                  <c:pt idx="4">
                    <c:v>Year 5</c:v>
                  </c:pt>
                </c:lvl>
              </c:multiLvlStrCache>
            </c:multiLvlStrRef>
          </c:cat>
          <c:val>
            <c:numRef>
              <c:f>Sheet1!$C$2:$C$6</c:f>
              <c:numCache>
                <c:formatCode>General</c:formatCode>
                <c:ptCount val="5"/>
                <c:pt idx="0">
                  <c:v>280</c:v>
                </c:pt>
                <c:pt idx="1">
                  <c:v>330</c:v>
                </c:pt>
                <c:pt idx="2">
                  <c:v>380</c:v>
                </c:pt>
                <c:pt idx="3">
                  <c:v>430</c:v>
                </c:pt>
                <c:pt idx="4">
                  <c:v>480</c:v>
                </c:pt>
              </c:numCache>
            </c:numRef>
          </c:val>
        </c:ser>
        <c:dLbls>
          <c:numFmt formatCode="#,##0" sourceLinked="0"/>
          <c:txPr>
            <a:bodyPr/>
            <a:lstStyle/>
            <a:p>
              <a:pPr>
                <a:defRPr b="0" i="0" strike="noStrike" sz="1200" u="none">
                  <a:solidFill>
                    <a:srgbClr val="000000"/>
                  </a:solidFill>
                  <a:latin typeface="Arial"/>
                </a:defRPr>
              </a:pPr>
            </a:p>
          </c:txPr>
          <c:showLegendKey val="0"/>
          <c:showVal val="0"/>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000" b="0" i="0" u="none" strike="noStrike">
                <a:solidFill>
                  <a:srgbClr val="6B7280"/>
                </a:solidFill>
                <a:latin typeface="Arial"/>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E5E7EB"/>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6B7280"/>
                </a:solidFill>
                <a:latin typeface="Arial"/>
              </a:defRPr>
            </a:pPr>
            <a:endParaRPr lang="en-US"/>
          </a:p>
        </c:txPr>
        <c:crossAx val="2094734554"/>
        <c:crosses val="autoZero"/>
        <c:crossBetween val="between"/>
      </c:valAx>
      <c:spPr>
        <a:noFill/>
        <a:ln>
          <a:noFill/>
        </a:ln>
        <a:effectLst/>
      </c:spPr>
    </c:plotArea>
    <c:legend>
      <c:legendPos val="b"/>
      <c:overlay val="0"/>
      <c:txPr>
        <a:bodyPr/>
        <a:lstStyle/>
        <a:p>
          <a:pPr>
            <a:defRPr sz="1000">      </a:defRPr>
          </a:pPr>
          <a:endParaRPr lang="en-US"/>
        </a:p>
      </c:txPr>
    </c:legend>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Replace the illustrative values with your own figures by right-clicking the chart and choosing Edit Data. The point of the slide is the crossover, so make sure it is visible. If it is not, say so plainly rather than hiding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Presenting the downside cases yourself is what makes the base case believable. If you do not raise them, someone else will, and it will look like you had not considered them.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not soften this. A board that approves a project without understanding its internal cost will not support it when that cost arrives, and you will be the one explaining why month-end slipped.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Include the decision points column. It shows the board that the commitment is staged rather than all at once, which makes approval easier.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Naming risks plainly increases confidence rather than reducing it. A case with no risks reads as one where the risks have not been found yet.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Boards approve more readily when they can see how to stop. This slide often does more for approval than the financial analysis does.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End on the ask, not on thank you. Then stop talking. The silence after a clear ask is uncomfortable and it is where decisions get made.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Prepare an answer to every one of these before you present, then delete this slide. The last one catches people out most often. Be willing to say what set of facts would change your view, because a recommendation nothing could change reads as advocacy rather than 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Say who you are, how long you have worked on this, and who else was involved. A case that clearly involved the people who use the system is treated differently from one written alone.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Lead with the ask. Boards dislike being walked through an argument without knowing where it lands. Be exact about what today's approval covers and what would come back separately.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this factual and short. Acknowledging that the current system was the right decision when it was made buys goodwill, particularly if anyone in the room chose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slide the whole case rests on. Expect challenge on the time figures. Say who estimated them and that they were the people doing the work. If the risk provision is questioned, offer the total excluding it, which is usually large enough on its own.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must have gaps only. A short list of things the business genuinely cannot do is far more persuasive than a long list of things it would like. Have an example ready for each line.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framing matters. These are current risks, not risks the project creates. That distinction is what moves a board from treating this as optional to treating it as overdue.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Never present one option. The first question will be what else you looked at, and having an answer ready is worth more than the content of the answer. Do nothing must be assessed seriously rather than dismissed.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product detail to a minimum. Boards approve business outcomes and confidence in delivery, not feature lists. Describing how the decision was reached matters more than describing the software.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chart" Target="/ppt/charts/chart1.xml"/><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FF9E6"/>
          </a:solidFill>
          <a:ln w="12700">
            <a:solidFill>
              <a:srgbClr val="FFF9E6"/>
            </a:solidFill>
            <a:prstDash val="solid"/>
          </a:ln>
        </p:spPr>
      </p:sp>
      <p:sp>
        <p:nvSpPr>
          <p:cNvPr id="3" name="Text 1"/>
          <p:cNvSpPr/>
          <p:nvPr/>
        </p:nvSpPr>
        <p:spPr>
          <a:xfrm>
            <a:off x="548640" y="457200"/>
            <a:ext cx="8046720" cy="274320"/>
          </a:xfrm>
          <a:prstGeom prst="rect">
            <a:avLst/>
          </a:prstGeom>
          <a:noFill/>
          <a:ln/>
        </p:spPr>
        <p:txBody>
          <a:bodyPr wrap="square" lIns="0" tIns="0" rIns="0" bIns="0" rtlCol="0" anchor="ctr"/>
          <a:lstStyle/>
          <a:p>
            <a:pPr indent="0" marL="0">
              <a:buNone/>
            </a:pPr>
            <a:r>
              <a:rPr lang="en-US" sz="1200" b="1" spc="100" kern="0" dirty="0">
                <a:solidFill>
                  <a:srgbClr val="7A5C00"/>
                </a:solidFill>
              </a:rPr>
              <a:t>DELETE THIS SLIDE BEFORE PRESENTING</a:t>
            </a:r>
            <a:endParaRPr lang="en-US" sz="1200" dirty="0"/>
          </a:p>
        </p:txBody>
      </p:sp>
      <p:sp>
        <p:nvSpPr>
          <p:cNvPr id="4" name="Text 2"/>
          <p:cNvSpPr/>
          <p:nvPr/>
        </p:nvSpPr>
        <p:spPr>
          <a:xfrm>
            <a:off x="548640" y="822960"/>
            <a:ext cx="8046720" cy="548640"/>
          </a:xfrm>
          <a:prstGeom prst="rect">
            <a:avLst/>
          </a:prstGeom>
          <a:noFill/>
          <a:ln/>
        </p:spPr>
        <p:txBody>
          <a:bodyPr wrap="square" lIns="0" tIns="0" rIns="0" bIns="0" rtlCol="0" anchor="ctr"/>
          <a:lstStyle/>
          <a:p>
            <a:pPr indent="0" marL="0">
              <a:buNone/>
            </a:pPr>
            <a:r>
              <a:rPr lang="en-US" sz="2800" b="1" dirty="0">
                <a:solidFill>
                  <a:srgbClr val="1F2933"/>
                </a:solidFill>
              </a:rPr>
              <a:t>How to use this deck</a:t>
            </a:r>
            <a:endParaRPr lang="en-US" sz="2800" dirty="0"/>
          </a:p>
        </p:txBody>
      </p:sp>
      <p:sp>
        <p:nvSpPr>
          <p:cNvPr id="5" name="Text 3"/>
          <p:cNvSpPr/>
          <p:nvPr/>
        </p:nvSpPr>
        <p:spPr>
          <a:xfrm>
            <a:off x="685800" y="1600200"/>
            <a:ext cx="7772400" cy="2194560"/>
          </a:xfrm>
          <a:prstGeom prst="rect">
            <a:avLst/>
          </a:prstGeom>
          <a:noFill/>
          <a:ln/>
        </p:spPr>
        <p:txBody>
          <a:bodyPr wrap="square" lIns="0" tIns="0" rIns="0" bIns="0" rtlCol="0" anchor="ctr"/>
          <a:lstStyle/>
          <a:p>
            <a:pPr marL="342900" indent="-342900">
              <a:spcAft>
                <a:spcPts val="1000"/>
              </a:spcAft>
              <a:buSzPct val="100000"/>
              <a:buChar char="•"/>
            </a:pPr>
            <a:r>
              <a:rPr lang="en-US" sz="1400" dirty="0">
                <a:solidFill>
                  <a:srgbClr val="1F2933"/>
                </a:solidFill>
              </a:rPr>
              <a:t>This is the presentation version of your business case, not a replacement for it. Send the written document in advance and present this.</a:t>
            </a:r>
            <a:endParaRPr lang="en-US" sz="1400" dirty="0"/>
          </a:p>
          <a:p>
            <a:pPr marL="342900" indent="-342900">
              <a:spcAft>
                <a:spcPts val="1000"/>
              </a:spcAft>
              <a:buSzPct val="100000"/>
              <a:buChar char="•"/>
            </a:pPr>
            <a:r>
              <a:rPr lang="en-US" sz="1400" dirty="0">
                <a:solidFill>
                  <a:srgbClr val="1F2933"/>
                </a:solidFill>
              </a:rPr>
              <a:t>Every slide has speaker notes explaining what it is for and what to expect to be asked.</a:t>
            </a:r>
            <a:endParaRPr lang="en-US" sz="1400" dirty="0"/>
          </a:p>
          <a:p>
            <a:pPr marL="342900" indent="-342900">
              <a:spcAft>
                <a:spcPts val="1000"/>
              </a:spcAft>
              <a:buSzPct val="100000"/>
              <a:buChar char="•"/>
            </a:pPr>
            <a:r>
              <a:rPr lang="en-US" sz="1400" dirty="0">
                <a:solidFill>
                  <a:srgbClr val="1F2933"/>
                </a:solidFill>
              </a:rPr>
              <a:t>Square brackets are yours to complete. Delete any slide that does not apply.</a:t>
            </a:r>
            <a:endParaRPr lang="en-US" sz="1400" dirty="0"/>
          </a:p>
          <a:p>
            <a:pPr marL="342900" indent="-342900">
              <a:spcAft>
                <a:spcPts val="1000"/>
              </a:spcAft>
              <a:buSzPct val="100000"/>
              <a:buChar char="•"/>
            </a:pPr>
            <a:r>
              <a:rPr lang="en-US" sz="1400" dirty="0">
                <a:solidFill>
                  <a:srgbClr val="1F2933"/>
                </a:solidFill>
              </a:rPr>
              <a:t>Keep the main body to twelve slides or fewer. The appendix is for questions, not for reading through.</a:t>
            </a:r>
            <a:endParaRPr lang="en-US" sz="1400" dirty="0"/>
          </a:p>
          <a:p>
            <a:pPr marL="342900" indent="-342900">
              <a:spcAft>
                <a:spcPts val="1000"/>
              </a:spcAft>
              <a:buSzPct val="100000"/>
              <a:buChar char="•"/>
            </a:pPr>
            <a:r>
              <a:rPr lang="en-US" sz="1400" dirty="0">
                <a:solidFill>
                  <a:srgbClr val="1F2933"/>
                </a:solidFill>
              </a:rPr>
              <a:t>Unbranded on purpose, so it can carry your own logo and go to your board as your document.</a:t>
            </a:r>
            <a:endParaRPr lang="en-US" sz="1400" dirty="0"/>
          </a:p>
        </p:txBody>
      </p:sp>
      <p:sp>
        <p:nvSpPr>
          <p:cNvPr id="6" name="Text 4"/>
          <p:cNvSpPr/>
          <p:nvPr/>
        </p:nvSpPr>
        <p:spPr>
          <a:xfrm>
            <a:off x="685800" y="4114800"/>
            <a:ext cx="7772400" cy="548640"/>
          </a:xfrm>
          <a:prstGeom prst="rect">
            <a:avLst/>
          </a:prstGeom>
          <a:noFill/>
          <a:ln/>
        </p:spPr>
        <p:txBody>
          <a:bodyPr wrap="square" lIns="0" tIns="0" rIns="0" bIns="0" rtlCol="0" anchor="ctr"/>
          <a:lstStyle/>
          <a:p>
            <a:pPr indent="0" marL="0">
              <a:buNone/>
            </a:pPr>
            <a:r>
              <a:rPr lang="en-US" sz="1000" i="1" dirty="0">
                <a:solidFill>
                  <a:srgbClr val="6B7280"/>
                </a:solidFill>
              </a:rPr>
              <a:t>Part of the ERP Migration Toolkit published by Avanza Solutions, a MYOB Acumatica implementation partner based in New Zealand. Published as a neutral planning aid and useful whichever system you choose.</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48640" y="310896"/>
            <a:ext cx="8046720" cy="219456"/>
          </a:xfrm>
          <a:prstGeom prst="rect">
            <a:avLst/>
          </a:prstGeom>
          <a:noFill/>
          <a:ln/>
        </p:spPr>
        <p:txBody>
          <a:bodyPr wrap="square" lIns="0" tIns="0" rIns="0" bIns="0" rtlCol="0" anchor="ctr"/>
          <a:lstStyle/>
          <a:p>
            <a:pPr indent="0" marL="0">
              <a:buNone/>
            </a:pPr>
            <a:r>
              <a:rPr lang="en-US" sz="1100" b="1" spc="100" kern="0" dirty="0">
                <a:solidFill>
                  <a:srgbClr val="0F766E"/>
                </a:solidFill>
              </a:rPr>
              <a:t>Financial comparison</a:t>
            </a:r>
            <a:endParaRPr lang="en-US" sz="1100" dirty="0"/>
          </a:p>
        </p:txBody>
      </p:sp>
      <p:sp>
        <p:nvSpPr>
          <p:cNvPr id="3" name="Text 1"/>
          <p:cNvSpPr/>
          <p:nvPr/>
        </p:nvSpPr>
        <p:spPr>
          <a:xfrm>
            <a:off x="548640" y="566928"/>
            <a:ext cx="8046720" cy="548640"/>
          </a:xfrm>
          <a:prstGeom prst="rect">
            <a:avLst/>
          </a:prstGeom>
          <a:noFill/>
          <a:ln/>
        </p:spPr>
        <p:txBody>
          <a:bodyPr wrap="square" lIns="0" tIns="0" rIns="0" bIns="0" rtlCol="0" anchor="ctr"/>
          <a:lstStyle/>
          <a:p>
            <a:pPr indent="0" marL="0">
              <a:buNone/>
            </a:pPr>
            <a:r>
              <a:rPr lang="en-US" sz="2600" b="1" dirty="0">
                <a:solidFill>
                  <a:srgbClr val="1F2933"/>
                </a:solidFill>
              </a:rPr>
              <a:t>The numbers over five years</a:t>
            </a:r>
            <a:endParaRPr lang="en-US" sz="2600" dirty="0"/>
          </a:p>
        </p:txBody>
      </p:sp>
      <p:graphicFrame>
        <p:nvGraphicFramePr>
          <p:cNvPr id="4" name="Chart 0" descr=""/>
          <p:cNvGraphicFramePr/>
          <p:nvPr/>
        </p:nvGraphicFramePr>
        <p:xfrm>
          <a:off x="548640" y="1371600"/>
          <a:ext cx="8046720" cy="2743200"/>
        </p:xfrm>
        <a:graphic xmlns:a="http://schemas.openxmlformats.org/drawingml/2006/main">
          <a:graphicData uri="http://schemas.openxmlformats.org/drawingml/2006/chart">
            <c:chart xmlns:c="http://schemas.openxmlformats.org/drawingml/2006/chart" r:id="rId1"/>
          </a:graphicData>
        </a:graphic>
      </p:graphicFrame>
      <p:sp>
        <p:nvSpPr>
          <p:cNvPr id="5" name="Text 2"/>
          <p:cNvSpPr/>
          <p:nvPr/>
        </p:nvSpPr>
        <p:spPr>
          <a:xfrm>
            <a:off x="548640" y="4224528"/>
            <a:ext cx="8046720" cy="274320"/>
          </a:xfrm>
          <a:prstGeom prst="rect">
            <a:avLst/>
          </a:prstGeom>
          <a:noFill/>
          <a:ln/>
        </p:spPr>
        <p:txBody>
          <a:bodyPr wrap="square" lIns="0" tIns="0" rIns="0" bIns="0" rtlCol="0" anchor="ctr"/>
          <a:lstStyle/>
          <a:p>
            <a:pPr indent="0" marL="0">
              <a:buNone/>
            </a:pPr>
            <a:r>
              <a:rPr lang="en-US" sz="1000" i="1" dirty="0">
                <a:solidFill>
                  <a:srgbClr val="6B7280"/>
                </a:solidFill>
              </a:rPr>
              <a:t>Illustrative figures only. Right-click the chart, choose Edit Data, and replace with your own.</a:t>
            </a:r>
            <a:endParaRPr lang="en-US" sz="1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48640" y="310896"/>
            <a:ext cx="8046720" cy="219456"/>
          </a:xfrm>
          <a:prstGeom prst="rect">
            <a:avLst/>
          </a:prstGeom>
          <a:noFill/>
          <a:ln/>
        </p:spPr>
        <p:txBody>
          <a:bodyPr wrap="square" lIns="0" tIns="0" rIns="0" bIns="0" rtlCol="0" anchor="ctr"/>
          <a:lstStyle/>
          <a:p>
            <a:pPr indent="0" marL="0">
              <a:buNone/>
            </a:pPr>
            <a:r>
              <a:rPr lang="en-US" sz="1100" b="1" spc="100" kern="0" dirty="0">
                <a:solidFill>
                  <a:srgbClr val="0F766E"/>
                </a:solidFill>
              </a:rPr>
              <a:t>How confident we are</a:t>
            </a:r>
            <a:endParaRPr lang="en-US" sz="1100" dirty="0"/>
          </a:p>
        </p:txBody>
      </p:sp>
      <p:sp>
        <p:nvSpPr>
          <p:cNvPr id="3" name="Text 1"/>
          <p:cNvSpPr/>
          <p:nvPr/>
        </p:nvSpPr>
        <p:spPr>
          <a:xfrm>
            <a:off x="548640" y="566928"/>
            <a:ext cx="8046720" cy="548640"/>
          </a:xfrm>
          <a:prstGeom prst="rect">
            <a:avLst/>
          </a:prstGeom>
          <a:noFill/>
          <a:ln/>
        </p:spPr>
        <p:txBody>
          <a:bodyPr wrap="square" lIns="0" tIns="0" rIns="0" bIns="0" rtlCol="0" anchor="ctr"/>
          <a:lstStyle/>
          <a:p>
            <a:pPr indent="0" marL="0">
              <a:buNone/>
            </a:pPr>
            <a:r>
              <a:rPr lang="en-US" sz="2600" b="1" dirty="0">
                <a:solidFill>
                  <a:srgbClr val="1F2933"/>
                </a:solidFill>
              </a:rPr>
              <a:t>Payback and sensitivity</a:t>
            </a:r>
            <a:endParaRPr lang="en-US" sz="2600" dirty="0"/>
          </a:p>
        </p:txBody>
      </p:sp>
      <p:sp>
        <p:nvSpPr>
          <p:cNvPr id="4" name="Shape 2"/>
          <p:cNvSpPr/>
          <p:nvPr/>
        </p:nvSpPr>
        <p:spPr>
          <a:xfrm>
            <a:off x="548640" y="1371600"/>
            <a:ext cx="2560320" cy="1371600"/>
          </a:xfrm>
          <a:prstGeom prst="roundRect">
            <a:avLst>
              <a:gd name="adj" fmla="val 4000"/>
            </a:avLst>
          </a:prstGeom>
          <a:solidFill>
            <a:srgbClr val="F3F4F6"/>
          </a:solidFill>
          <a:ln w="12700">
            <a:solidFill>
              <a:srgbClr val="F3F4F6"/>
            </a:solidFill>
            <a:prstDash val="solid"/>
          </a:ln>
        </p:spPr>
      </p:sp>
      <p:sp>
        <p:nvSpPr>
          <p:cNvPr id="5" name="Text 3"/>
          <p:cNvSpPr/>
          <p:nvPr/>
        </p:nvSpPr>
        <p:spPr>
          <a:xfrm>
            <a:off x="749808" y="1517904"/>
            <a:ext cx="2157984" cy="219456"/>
          </a:xfrm>
          <a:prstGeom prst="rect">
            <a:avLst/>
          </a:prstGeom>
          <a:noFill/>
          <a:ln/>
        </p:spPr>
        <p:txBody>
          <a:bodyPr wrap="square" lIns="0" tIns="0" rIns="0" bIns="0" rtlCol="0" anchor="ctr"/>
          <a:lstStyle/>
          <a:p>
            <a:pPr indent="0" marL="0">
              <a:buNone/>
            </a:pPr>
            <a:r>
              <a:rPr lang="en-US" sz="1000" b="1" dirty="0">
                <a:solidFill>
                  <a:srgbClr val="6B7280"/>
                </a:solidFill>
              </a:rPr>
              <a:t>PAYBACK</a:t>
            </a:r>
            <a:endParaRPr lang="en-US" sz="1000" dirty="0"/>
          </a:p>
        </p:txBody>
      </p:sp>
      <p:sp>
        <p:nvSpPr>
          <p:cNvPr id="6" name="Text 4"/>
          <p:cNvSpPr/>
          <p:nvPr/>
        </p:nvSpPr>
        <p:spPr>
          <a:xfrm>
            <a:off x="749808" y="1755648"/>
            <a:ext cx="2157984" cy="457200"/>
          </a:xfrm>
          <a:prstGeom prst="rect">
            <a:avLst/>
          </a:prstGeom>
          <a:noFill/>
          <a:ln/>
        </p:spPr>
        <p:txBody>
          <a:bodyPr wrap="square" lIns="0" tIns="0" rIns="0" bIns="0" rtlCol="0" anchor="ctr"/>
          <a:lstStyle/>
          <a:p>
            <a:pPr indent="0" marL="0">
              <a:buNone/>
            </a:pPr>
            <a:r>
              <a:rPr lang="en-US" sz="2600" b="1" dirty="0">
                <a:solidFill>
                  <a:srgbClr val="0F766E"/>
                </a:solidFill>
              </a:rPr>
              <a:t>[Year  ]</a:t>
            </a:r>
            <a:endParaRPr lang="en-US" sz="2600" dirty="0"/>
          </a:p>
        </p:txBody>
      </p:sp>
      <p:sp>
        <p:nvSpPr>
          <p:cNvPr id="7" name="Shape 5"/>
          <p:cNvSpPr/>
          <p:nvPr/>
        </p:nvSpPr>
        <p:spPr>
          <a:xfrm>
            <a:off x="3291840" y="1371600"/>
            <a:ext cx="2560320" cy="1371600"/>
          </a:xfrm>
          <a:prstGeom prst="roundRect">
            <a:avLst>
              <a:gd name="adj" fmla="val 4000"/>
            </a:avLst>
          </a:prstGeom>
          <a:solidFill>
            <a:srgbClr val="F3F4F6"/>
          </a:solidFill>
          <a:ln w="12700">
            <a:solidFill>
              <a:srgbClr val="F3F4F6"/>
            </a:solidFill>
            <a:prstDash val="solid"/>
          </a:ln>
        </p:spPr>
      </p:sp>
      <p:sp>
        <p:nvSpPr>
          <p:cNvPr id="8" name="Text 6"/>
          <p:cNvSpPr/>
          <p:nvPr/>
        </p:nvSpPr>
        <p:spPr>
          <a:xfrm>
            <a:off x="3493008" y="1517904"/>
            <a:ext cx="2157984" cy="219456"/>
          </a:xfrm>
          <a:prstGeom prst="rect">
            <a:avLst/>
          </a:prstGeom>
          <a:noFill/>
          <a:ln/>
        </p:spPr>
        <p:txBody>
          <a:bodyPr wrap="square" lIns="0" tIns="0" rIns="0" bIns="0" rtlCol="0" anchor="ctr"/>
          <a:lstStyle/>
          <a:p>
            <a:pPr indent="0" marL="0">
              <a:buNone/>
            </a:pPr>
            <a:r>
              <a:rPr lang="en-US" sz="1000" b="1" dirty="0">
                <a:solidFill>
                  <a:srgbClr val="6B7280"/>
                </a:solidFill>
              </a:rPr>
              <a:t>FIVE YEAR DIFFERENCE</a:t>
            </a:r>
            <a:endParaRPr lang="en-US" sz="1000" dirty="0"/>
          </a:p>
        </p:txBody>
      </p:sp>
      <p:sp>
        <p:nvSpPr>
          <p:cNvPr id="9" name="Text 7"/>
          <p:cNvSpPr/>
          <p:nvPr/>
        </p:nvSpPr>
        <p:spPr>
          <a:xfrm>
            <a:off x="3493008" y="1755648"/>
            <a:ext cx="2157984" cy="457200"/>
          </a:xfrm>
          <a:prstGeom prst="rect">
            <a:avLst/>
          </a:prstGeom>
          <a:noFill/>
          <a:ln/>
        </p:spPr>
        <p:txBody>
          <a:bodyPr wrap="square" lIns="0" tIns="0" rIns="0" bIns="0" rtlCol="0" anchor="ctr"/>
          <a:lstStyle/>
          <a:p>
            <a:pPr indent="0" marL="0">
              <a:buNone/>
            </a:pPr>
            <a:r>
              <a:rPr lang="en-US" sz="2600" b="1" dirty="0">
                <a:solidFill>
                  <a:srgbClr val="0F766E"/>
                </a:solidFill>
              </a:rPr>
              <a:t>[$   ]</a:t>
            </a:r>
            <a:endParaRPr lang="en-US" sz="2600" dirty="0"/>
          </a:p>
        </p:txBody>
      </p:sp>
      <p:sp>
        <p:nvSpPr>
          <p:cNvPr id="10" name="Shape 8"/>
          <p:cNvSpPr/>
          <p:nvPr/>
        </p:nvSpPr>
        <p:spPr>
          <a:xfrm>
            <a:off x="6035040" y="1371600"/>
            <a:ext cx="2560320" cy="1371600"/>
          </a:xfrm>
          <a:prstGeom prst="roundRect">
            <a:avLst>
              <a:gd name="adj" fmla="val 4000"/>
            </a:avLst>
          </a:prstGeom>
          <a:solidFill>
            <a:srgbClr val="F3F4F6"/>
          </a:solidFill>
          <a:ln w="12700">
            <a:solidFill>
              <a:srgbClr val="F3F4F6"/>
            </a:solidFill>
            <a:prstDash val="solid"/>
          </a:ln>
        </p:spPr>
      </p:sp>
      <p:sp>
        <p:nvSpPr>
          <p:cNvPr id="11" name="Text 9"/>
          <p:cNvSpPr/>
          <p:nvPr/>
        </p:nvSpPr>
        <p:spPr>
          <a:xfrm>
            <a:off x="6236208" y="1517904"/>
            <a:ext cx="2157984" cy="219456"/>
          </a:xfrm>
          <a:prstGeom prst="rect">
            <a:avLst/>
          </a:prstGeom>
          <a:noFill/>
          <a:ln/>
        </p:spPr>
        <p:txBody>
          <a:bodyPr wrap="square" lIns="0" tIns="0" rIns="0" bIns="0" rtlCol="0" anchor="ctr"/>
          <a:lstStyle/>
          <a:p>
            <a:pPr indent="0" marL="0">
              <a:buNone/>
            </a:pPr>
            <a:r>
              <a:rPr lang="en-US" sz="1000" b="1" dirty="0">
                <a:solidFill>
                  <a:srgbClr val="6B7280"/>
                </a:solidFill>
              </a:rPr>
              <a:t>YEAR ONE CASH IMPACT</a:t>
            </a:r>
            <a:endParaRPr lang="en-US" sz="1000" dirty="0"/>
          </a:p>
        </p:txBody>
      </p:sp>
      <p:sp>
        <p:nvSpPr>
          <p:cNvPr id="12" name="Text 10"/>
          <p:cNvSpPr/>
          <p:nvPr/>
        </p:nvSpPr>
        <p:spPr>
          <a:xfrm>
            <a:off x="6236208" y="1755648"/>
            <a:ext cx="2157984" cy="457200"/>
          </a:xfrm>
          <a:prstGeom prst="rect">
            <a:avLst/>
          </a:prstGeom>
          <a:noFill/>
          <a:ln/>
        </p:spPr>
        <p:txBody>
          <a:bodyPr wrap="square" lIns="0" tIns="0" rIns="0" bIns="0" rtlCol="0" anchor="ctr"/>
          <a:lstStyle/>
          <a:p>
            <a:pPr indent="0" marL="0">
              <a:buNone/>
            </a:pPr>
            <a:r>
              <a:rPr lang="en-US" sz="2600" b="1" dirty="0">
                <a:solidFill>
                  <a:srgbClr val="1F2933"/>
                </a:solidFill>
              </a:rPr>
              <a:t>[$   ]</a:t>
            </a:r>
            <a:endParaRPr lang="en-US" sz="26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548640" y="3063240"/>
          <a:ext cx="8046720" cy="914400"/>
        </p:xfrm>
        <a:graphic>
          <a:graphicData uri="http://schemas.openxmlformats.org/drawingml/2006/table">
            <a:tbl>
              <a:tblPr/>
              <a:tblGrid>
                <a:gridCol w="3291840"/>
                <a:gridCol w="2377440"/>
                <a:gridCol w="2377440"/>
              </a:tblGrid>
              <a:tr h="310896">
                <a:tc>
                  <a:txBody>
                    <a:bodyPr/>
                    <a:lstStyle/>
                    <a:p>
                      <a:pPr indent="0" marL="0">
                        <a:buNone/>
                      </a:pPr>
                      <a:r>
                        <a:rPr lang="en-US" sz="1200" b="1" dirty="0">
                          <a:solidFill>
                            <a:srgbClr val="1F2933"/>
                          </a:solidFill>
                        </a:rPr>
                        <a:t>If</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3F4F6"/>
                    </a:solidFill>
                  </a:tcPr>
                </a:tc>
                <a:tc>
                  <a:txBody>
                    <a:bodyPr/>
                    <a:lstStyle/>
                    <a:p>
                      <a:pPr indent="0" marL="0">
                        <a:buNone/>
                      </a:pPr>
                      <a:r>
                        <a:rPr lang="en-US" sz="1200" b="1" dirty="0">
                          <a:solidFill>
                            <a:srgbClr val="1F2933"/>
                          </a:solidFill>
                        </a:rPr>
                        <a:t>Payback becomes</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3F4F6"/>
                    </a:solidFill>
                  </a:tcPr>
                </a:tc>
                <a:tc>
                  <a:txBody>
                    <a:bodyPr/>
                    <a:lstStyle/>
                    <a:p>
                      <a:pPr indent="0" marL="0">
                        <a:buNone/>
                      </a:pPr>
                      <a:r>
                        <a:rPr lang="en-US" sz="1200" b="1" dirty="0">
                          <a:solidFill>
                            <a:srgbClr val="1F2933"/>
                          </a:solidFill>
                        </a:rPr>
                        <a:t>Still worth doing</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3F4F6"/>
                    </a:solidFill>
                  </a:tcPr>
                </a:tc>
              </a:tr>
              <a:tr h="310896">
                <a:tc>
                  <a:txBody>
                    <a:bodyPr/>
                    <a:lstStyle/>
                    <a:p>
                      <a:pPr indent="0" marL="0">
                        <a:buNone/>
                      </a:pPr>
                      <a:r>
                        <a:rPr lang="en-US" sz="1200" dirty="0">
                          <a:solidFill>
                            <a:srgbClr val="1F2933"/>
                          </a:solidFill>
                        </a:rPr>
                        <a:t>Implementation costs 20% more</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r>
              <a:tr h="310896">
                <a:tc>
                  <a:txBody>
                    <a:bodyPr/>
                    <a:lstStyle/>
                    <a:p>
                      <a:pPr indent="0" marL="0">
                        <a:buNone/>
                      </a:pPr>
                      <a:r>
                        <a:rPr lang="en-US" sz="1200" dirty="0">
                          <a:solidFill>
                            <a:srgbClr val="1F2933"/>
                          </a:solidFill>
                        </a:rPr>
                        <a:t>Project runs three months late</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r>
              <a:tr h="310896">
                <a:tc>
                  <a:txBody>
                    <a:bodyPr/>
                    <a:lstStyle/>
                    <a:p>
                      <a:pPr indent="0" marL="0">
                        <a:buNone/>
                      </a:pPr>
                      <a:r>
                        <a:rPr lang="en-US" sz="1200" dirty="0">
                          <a:solidFill>
                            <a:srgbClr val="1F2933"/>
                          </a:solidFill>
                        </a:rPr>
                        <a:t>Benefits are half what we expect</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48640" y="310896"/>
            <a:ext cx="8046720" cy="219456"/>
          </a:xfrm>
          <a:prstGeom prst="rect">
            <a:avLst/>
          </a:prstGeom>
          <a:noFill/>
          <a:ln/>
        </p:spPr>
        <p:txBody>
          <a:bodyPr wrap="square" lIns="0" tIns="0" rIns="0" bIns="0" rtlCol="0" anchor="ctr"/>
          <a:lstStyle/>
          <a:p>
            <a:pPr indent="0" marL="0">
              <a:buNone/>
            </a:pPr>
            <a:r>
              <a:rPr lang="en-US" sz="1100" b="1" spc="100" kern="0" dirty="0">
                <a:solidFill>
                  <a:srgbClr val="0F766E"/>
                </a:solidFill>
              </a:rPr>
              <a:t>The honest part</a:t>
            </a:r>
            <a:endParaRPr lang="en-US" sz="1100" dirty="0"/>
          </a:p>
        </p:txBody>
      </p:sp>
      <p:sp>
        <p:nvSpPr>
          <p:cNvPr id="3" name="Text 1"/>
          <p:cNvSpPr/>
          <p:nvPr/>
        </p:nvSpPr>
        <p:spPr>
          <a:xfrm>
            <a:off x="548640" y="566928"/>
            <a:ext cx="8046720" cy="548640"/>
          </a:xfrm>
          <a:prstGeom prst="rect">
            <a:avLst/>
          </a:prstGeom>
          <a:noFill/>
          <a:ln/>
        </p:spPr>
        <p:txBody>
          <a:bodyPr wrap="square" lIns="0" tIns="0" rIns="0" bIns="0" rtlCol="0" anchor="ctr"/>
          <a:lstStyle/>
          <a:p>
            <a:pPr indent="0" marL="0">
              <a:buNone/>
            </a:pPr>
            <a:r>
              <a:rPr lang="en-US" sz="2600" b="1" dirty="0">
                <a:solidFill>
                  <a:srgbClr val="1F2933"/>
                </a:solidFill>
              </a:rPr>
              <a:t>What we need from the business</a:t>
            </a:r>
            <a:endParaRPr lang="en-US" sz="2600" dirty="0"/>
          </a:p>
        </p:txBody>
      </p:sp>
      <p:graphicFrame>
        <p:nvGraphicFramePr>
          <p:cNvPr id="13" name="Table 0"/>
          <p:cNvGraphicFramePr>
            <a:graphicFrameLocks noGrp="1"/>
          </p:cNvGraphicFramePr>
          <p:nvPr>
            <p:extLst>
              <p:ext uri="{D42A27DB-BD31-4B8C-83A1-F6EECF244321}">
                <p14:modId xmlns:p14="http://schemas.microsoft.com/office/powerpoint/2010/main" val="1579011935"/>
              </p:ext>
            </p:extLst>
          </p:nvPr>
        </p:nvGraphicFramePr>
        <p:xfrm>
          <a:off x="548640" y="1463040"/>
          <a:ext cx="8046720" cy="914400"/>
        </p:xfrm>
        <a:graphic>
          <a:graphicData uri="http://schemas.openxmlformats.org/drawingml/2006/table">
            <a:tbl>
              <a:tblPr/>
              <a:tblGrid>
                <a:gridCol w="2194560"/>
                <a:gridCol w="1463040"/>
                <a:gridCol w="1828800"/>
                <a:gridCol w="2560320"/>
              </a:tblGrid>
              <a:tr h="310896">
                <a:tc>
                  <a:txBody>
                    <a:bodyPr/>
                    <a:lstStyle/>
                    <a:p>
                      <a:pPr indent="0" marL="0">
                        <a:buNone/>
                      </a:pPr>
                      <a:r>
                        <a:rPr lang="en-US" sz="1200" b="1" dirty="0">
                          <a:solidFill>
                            <a:srgbClr val="1F2933"/>
                          </a:solidFill>
                        </a:rPr>
                        <a:t>Role</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3F4F6"/>
                    </a:solidFill>
                  </a:tcPr>
                </a:tc>
                <a:tc>
                  <a:txBody>
                    <a:bodyPr/>
                    <a:lstStyle/>
                    <a:p>
                      <a:pPr indent="0" marL="0">
                        <a:buNone/>
                      </a:pPr>
                      <a:r>
                        <a:rPr lang="en-US" sz="1200" b="1" dirty="0">
                          <a:solidFill>
                            <a:srgbClr val="1F2933"/>
                          </a:solidFill>
                        </a:rPr>
                        <a:t>Effort</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3F4F6"/>
                    </a:solidFill>
                  </a:tcPr>
                </a:tc>
                <a:tc>
                  <a:txBody>
                    <a:bodyPr/>
                    <a:lstStyle/>
                    <a:p>
                      <a:pPr indent="0" marL="0">
                        <a:buNone/>
                      </a:pPr>
                      <a:r>
                        <a:rPr lang="en-US" sz="1200" b="1" dirty="0">
                          <a:solidFill>
                            <a:srgbClr val="1F2933"/>
                          </a:solidFill>
                        </a:rPr>
                        <a:t>When</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3F4F6"/>
                    </a:solidFill>
                  </a:tcPr>
                </a:tc>
                <a:tc>
                  <a:txBody>
                    <a:bodyPr/>
                    <a:lstStyle/>
                    <a:p>
                      <a:pPr indent="0" marL="0">
                        <a:buNone/>
                      </a:pPr>
                      <a:r>
                        <a:rPr lang="en-US" sz="1200" b="1" dirty="0">
                          <a:solidFill>
                            <a:srgbClr val="1F2933"/>
                          </a:solidFill>
                        </a:rPr>
                        <a:t>How it is covered</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3F4F6"/>
                    </a:solidFill>
                  </a:tcPr>
                </a:tc>
              </a:tr>
              <a:tr h="310896">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days]</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r>
              <a:tr h="310896">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days]</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r>
              <a:tr h="310896">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days]</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r>
              <a:tr h="310896">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days]</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r>
            </a:tbl>
          </a:graphicData>
        </a:graphic>
      </p:graphicFrame>
      <p:sp>
        <p:nvSpPr>
          <p:cNvPr id="5" name="Text 2"/>
          <p:cNvSpPr/>
          <p:nvPr/>
        </p:nvSpPr>
        <p:spPr>
          <a:xfrm>
            <a:off x="548640" y="3931920"/>
            <a:ext cx="8046720" cy="457200"/>
          </a:xfrm>
          <a:prstGeom prst="rect">
            <a:avLst/>
          </a:prstGeom>
          <a:noFill/>
          <a:ln/>
        </p:spPr>
        <p:txBody>
          <a:bodyPr wrap="square" lIns="0" tIns="0" rIns="0" bIns="0" rtlCol="0" anchor="ctr"/>
          <a:lstStyle/>
          <a:p>
            <a:pPr indent="0" marL="0">
              <a:buNone/>
            </a:pPr>
            <a:r>
              <a:rPr lang="en-US" sz="1300" dirty="0">
                <a:solidFill>
                  <a:srgbClr val="1F2933"/>
                </a:solidFill>
              </a:rPr>
              <a:t>[How this is covered: backfill, deferred work, or a slower period elsewhere. Saying it will be absorbed is not a plan.]</a:t>
            </a:r>
            <a:endParaRPr lang="en-US" sz="13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48640" y="310896"/>
            <a:ext cx="8046720" cy="219456"/>
          </a:xfrm>
          <a:prstGeom prst="rect">
            <a:avLst/>
          </a:prstGeom>
          <a:noFill/>
          <a:ln/>
        </p:spPr>
        <p:txBody>
          <a:bodyPr wrap="square" lIns="0" tIns="0" rIns="0" bIns="0" rtlCol="0" anchor="ctr"/>
          <a:lstStyle/>
          <a:p>
            <a:pPr indent="0" marL="0">
              <a:buNone/>
            </a:pPr>
            <a:r>
              <a:rPr lang="en-US" sz="1100" b="1" spc="100" kern="0" dirty="0">
                <a:solidFill>
                  <a:srgbClr val="0F766E"/>
                </a:solidFill>
              </a:rPr>
              <a:t>Delivery</a:t>
            </a:r>
            <a:endParaRPr lang="en-US" sz="1100" dirty="0"/>
          </a:p>
        </p:txBody>
      </p:sp>
      <p:sp>
        <p:nvSpPr>
          <p:cNvPr id="3" name="Text 1"/>
          <p:cNvSpPr/>
          <p:nvPr/>
        </p:nvSpPr>
        <p:spPr>
          <a:xfrm>
            <a:off x="548640" y="566928"/>
            <a:ext cx="8046720" cy="548640"/>
          </a:xfrm>
          <a:prstGeom prst="rect">
            <a:avLst/>
          </a:prstGeom>
          <a:noFill/>
          <a:ln/>
        </p:spPr>
        <p:txBody>
          <a:bodyPr wrap="square" lIns="0" tIns="0" rIns="0" bIns="0" rtlCol="0" anchor="ctr"/>
          <a:lstStyle/>
          <a:p>
            <a:pPr indent="0" marL="0">
              <a:buNone/>
            </a:pPr>
            <a:r>
              <a:rPr lang="en-US" sz="2600" b="1" dirty="0">
                <a:solidFill>
                  <a:srgbClr val="1F2933"/>
                </a:solidFill>
              </a:rPr>
              <a:t>Timeline</a:t>
            </a:r>
            <a:endParaRPr lang="en-US" sz="2600" dirty="0"/>
          </a:p>
        </p:txBody>
      </p:sp>
      <p:graphicFrame>
        <p:nvGraphicFramePr>
          <p:cNvPr id="14" name="Table 0"/>
          <p:cNvGraphicFramePr>
            <a:graphicFrameLocks noGrp="1"/>
          </p:cNvGraphicFramePr>
          <p:nvPr>
            <p:extLst>
              <p:ext uri="{D42A27DB-BD31-4B8C-83A1-F6EECF244321}">
                <p14:modId xmlns:p14="http://schemas.microsoft.com/office/powerpoint/2010/main" val="1579011935"/>
              </p:ext>
            </p:extLst>
          </p:nvPr>
        </p:nvGraphicFramePr>
        <p:xfrm>
          <a:off x="548640" y="1463040"/>
          <a:ext cx="8046720" cy="914400"/>
        </p:xfrm>
        <a:graphic>
          <a:graphicData uri="http://schemas.openxmlformats.org/drawingml/2006/table">
            <a:tbl>
              <a:tblPr/>
              <a:tblGrid>
                <a:gridCol w="2011680"/>
                <a:gridCol w="1645920"/>
                <a:gridCol w="2560320"/>
                <a:gridCol w="1828800"/>
              </a:tblGrid>
              <a:tr h="310896">
                <a:tc>
                  <a:txBody>
                    <a:bodyPr/>
                    <a:lstStyle/>
                    <a:p>
                      <a:pPr indent="0" marL="0">
                        <a:buNone/>
                      </a:pPr>
                      <a:r>
                        <a:rPr lang="en-US" sz="1200" b="1" dirty="0">
                          <a:solidFill>
                            <a:srgbClr val="1F2933"/>
                          </a:solidFill>
                        </a:rPr>
                        <a:t>Phase</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3F4F6"/>
                    </a:solidFill>
                  </a:tcPr>
                </a:tc>
                <a:tc>
                  <a:txBody>
                    <a:bodyPr/>
                    <a:lstStyle/>
                    <a:p>
                      <a:pPr indent="0" marL="0">
                        <a:buNone/>
                      </a:pPr>
                      <a:r>
                        <a:rPr lang="en-US" sz="1200" b="1" dirty="0">
                          <a:solidFill>
                            <a:srgbClr val="1F2933"/>
                          </a:solidFill>
                        </a:rPr>
                        <a:t>Timing</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3F4F6"/>
                    </a:solidFill>
                  </a:tcPr>
                </a:tc>
                <a:tc>
                  <a:txBody>
                    <a:bodyPr/>
                    <a:lstStyle/>
                    <a:p>
                      <a:pPr indent="0" marL="0">
                        <a:buNone/>
                      </a:pPr>
                      <a:r>
                        <a:rPr lang="en-US" sz="1200" b="1" dirty="0">
                          <a:solidFill>
                            <a:srgbClr val="1F2933"/>
                          </a:solidFill>
                        </a:rPr>
                        <a:t>Key outcome</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3F4F6"/>
                    </a:solidFill>
                  </a:tcPr>
                </a:tc>
                <a:tc>
                  <a:txBody>
                    <a:bodyPr/>
                    <a:lstStyle/>
                    <a:p>
                      <a:pPr indent="0" marL="0">
                        <a:buNone/>
                      </a:pPr>
                      <a:r>
                        <a:rPr lang="en-US" sz="1200" b="1" dirty="0">
                          <a:solidFill>
                            <a:srgbClr val="1F2933"/>
                          </a:solidFill>
                        </a:rPr>
                        <a:t>Decision point</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3F4F6"/>
                    </a:solidFill>
                  </a:tcPr>
                </a:tc>
              </a:tr>
              <a:tr h="310896">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r>
              <a:tr h="310896">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r>
              <a:tr h="310896">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r>
              <a:tr h="310896">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48640" y="310896"/>
            <a:ext cx="8046720" cy="219456"/>
          </a:xfrm>
          <a:prstGeom prst="rect">
            <a:avLst/>
          </a:prstGeom>
          <a:noFill/>
          <a:ln/>
        </p:spPr>
        <p:txBody>
          <a:bodyPr wrap="square" lIns="0" tIns="0" rIns="0" bIns="0" rtlCol="0" anchor="ctr"/>
          <a:lstStyle/>
          <a:p>
            <a:pPr indent="0" marL="0">
              <a:buNone/>
            </a:pPr>
            <a:r>
              <a:rPr lang="en-US" sz="1100" b="1" spc="100" kern="0" dirty="0">
                <a:solidFill>
                  <a:srgbClr val="0F766E"/>
                </a:solidFill>
              </a:rPr>
              <a:t>Delivery risk</a:t>
            </a:r>
            <a:endParaRPr lang="en-US" sz="1100" dirty="0"/>
          </a:p>
        </p:txBody>
      </p:sp>
      <p:sp>
        <p:nvSpPr>
          <p:cNvPr id="3" name="Text 1"/>
          <p:cNvSpPr/>
          <p:nvPr/>
        </p:nvSpPr>
        <p:spPr>
          <a:xfrm>
            <a:off x="548640" y="566928"/>
            <a:ext cx="8046720" cy="548640"/>
          </a:xfrm>
          <a:prstGeom prst="rect">
            <a:avLst/>
          </a:prstGeom>
          <a:noFill/>
          <a:ln/>
        </p:spPr>
        <p:txBody>
          <a:bodyPr wrap="square" lIns="0" tIns="0" rIns="0" bIns="0" rtlCol="0" anchor="ctr"/>
          <a:lstStyle/>
          <a:p>
            <a:pPr indent="0" marL="0">
              <a:buNone/>
            </a:pPr>
            <a:r>
              <a:rPr lang="en-US" sz="2600" b="1" dirty="0">
                <a:solidFill>
                  <a:srgbClr val="1F2933"/>
                </a:solidFill>
              </a:rPr>
              <a:t>Risks and how we manage them</a:t>
            </a:r>
            <a:endParaRPr lang="en-US" sz="2600" dirty="0"/>
          </a:p>
        </p:txBody>
      </p:sp>
      <p:graphicFrame>
        <p:nvGraphicFramePr>
          <p:cNvPr id="15" name="Table 0"/>
          <p:cNvGraphicFramePr>
            <a:graphicFrameLocks noGrp="1"/>
          </p:cNvGraphicFramePr>
          <p:nvPr>
            <p:extLst>
              <p:ext uri="{D42A27DB-BD31-4B8C-83A1-F6EECF244321}">
                <p14:modId xmlns:p14="http://schemas.microsoft.com/office/powerpoint/2010/main" val="1579011935"/>
              </p:ext>
            </p:extLst>
          </p:nvPr>
        </p:nvGraphicFramePr>
        <p:xfrm>
          <a:off x="548640" y="1463040"/>
          <a:ext cx="8046720" cy="914400"/>
        </p:xfrm>
        <a:graphic>
          <a:graphicData uri="http://schemas.openxmlformats.org/drawingml/2006/table">
            <a:tbl>
              <a:tblPr/>
              <a:tblGrid>
                <a:gridCol w="2743200"/>
                <a:gridCol w="1645920"/>
                <a:gridCol w="3657600"/>
              </a:tblGrid>
              <a:tr h="310896">
                <a:tc>
                  <a:txBody>
                    <a:bodyPr/>
                    <a:lstStyle/>
                    <a:p>
                      <a:pPr indent="0" marL="0">
                        <a:buNone/>
                      </a:pPr>
                      <a:r>
                        <a:rPr lang="en-US" sz="1200" b="1" dirty="0">
                          <a:solidFill>
                            <a:srgbClr val="1F2933"/>
                          </a:solidFill>
                        </a:rPr>
                        <a:t>Risk</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3F4F6"/>
                    </a:solidFill>
                  </a:tcPr>
                </a:tc>
                <a:tc>
                  <a:txBody>
                    <a:bodyPr/>
                    <a:lstStyle/>
                    <a:p>
                      <a:pPr indent="0" marL="0">
                        <a:buNone/>
                      </a:pPr>
                      <a:r>
                        <a:rPr lang="en-US" sz="1200" b="1" dirty="0">
                          <a:solidFill>
                            <a:srgbClr val="1F2933"/>
                          </a:solidFill>
                        </a:rPr>
                        <a:t>Impact</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3F4F6"/>
                    </a:solidFill>
                  </a:tcPr>
                </a:tc>
                <a:tc>
                  <a:txBody>
                    <a:bodyPr/>
                    <a:lstStyle/>
                    <a:p>
                      <a:pPr indent="0" marL="0">
                        <a:buNone/>
                      </a:pPr>
                      <a:r>
                        <a:rPr lang="en-US" sz="1200" b="1" dirty="0">
                          <a:solidFill>
                            <a:srgbClr val="1F2933"/>
                          </a:solidFill>
                        </a:rPr>
                        <a:t>How it is managed</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3F4F6"/>
                    </a:solidFill>
                  </a:tcPr>
                </a:tc>
              </a:tr>
              <a:tr h="310896">
                <a:tc>
                  <a:txBody>
                    <a:bodyPr/>
                    <a:lstStyle/>
                    <a:p>
                      <a:pPr indent="0" marL="0">
                        <a:buNone/>
                      </a:pPr>
                      <a:r>
                        <a:rPr lang="en-US" sz="1200" dirty="0">
                          <a:solidFill>
                            <a:srgbClr val="1F2933"/>
                          </a:solidFill>
                        </a:rPr>
                        <a:t>Runs over time or budget</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r>
              <a:tr h="310896">
                <a:tc>
                  <a:txBody>
                    <a:bodyPr/>
                    <a:lstStyle/>
                    <a:p>
                      <a:pPr indent="0" marL="0">
                        <a:buNone/>
                      </a:pPr>
                      <a:r>
                        <a:rPr lang="en-US" sz="1200" dirty="0">
                          <a:solidFill>
                            <a:srgbClr val="1F2933"/>
                          </a:solidFill>
                        </a:rPr>
                        <a:t>Disruption at cutover</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r>
              <a:tr h="310896">
                <a:tc>
                  <a:txBody>
                    <a:bodyPr/>
                    <a:lstStyle/>
                    <a:p>
                      <a:pPr indent="0" marL="0">
                        <a:buNone/>
                      </a:pPr>
                      <a:r>
                        <a:rPr lang="en-US" sz="1200" dirty="0">
                          <a:solidFill>
                            <a:srgbClr val="1F2933"/>
                          </a:solidFill>
                        </a:rPr>
                        <a:t>Key people unavailable</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r>
              <a:tr h="310896">
                <a:tc>
                  <a:txBody>
                    <a:bodyPr/>
                    <a:lstStyle/>
                    <a:p>
                      <a:pPr indent="0" marL="0">
                        <a:buNone/>
                      </a:pPr>
                      <a:r>
                        <a:rPr lang="en-US" sz="1200" dirty="0">
                          <a:solidFill>
                            <a:srgbClr val="1F2933"/>
                          </a:solidFill>
                        </a:rPr>
                        <a:t>Data migration issues</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r>
              <a:tr h="310896">
                <a:tc>
                  <a:txBody>
                    <a:bodyPr/>
                    <a:lstStyle/>
                    <a:p>
                      <a:pPr indent="0" marL="0">
                        <a:buNone/>
                      </a:pPr>
                      <a:r>
                        <a:rPr lang="en-US" sz="1200" dirty="0">
                          <a:solidFill>
                            <a:srgbClr val="1F2933"/>
                          </a:solidFill>
                        </a:rPr>
                        <a:t>Slower adoption than expected</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48640" y="310896"/>
            <a:ext cx="8046720" cy="219456"/>
          </a:xfrm>
          <a:prstGeom prst="rect">
            <a:avLst/>
          </a:prstGeom>
          <a:noFill/>
          <a:ln/>
        </p:spPr>
        <p:txBody>
          <a:bodyPr wrap="square" lIns="0" tIns="0" rIns="0" bIns="0" rtlCol="0" anchor="ctr"/>
          <a:lstStyle/>
          <a:p>
            <a:pPr indent="0" marL="0">
              <a:buNone/>
            </a:pPr>
            <a:r>
              <a:rPr lang="en-US" sz="1100" b="1" spc="100" kern="0" dirty="0">
                <a:solidFill>
                  <a:srgbClr val="0F766E"/>
                </a:solidFill>
              </a:rPr>
              <a:t>Staying in control</a:t>
            </a:r>
            <a:endParaRPr lang="en-US" sz="1100" dirty="0"/>
          </a:p>
        </p:txBody>
      </p:sp>
      <p:sp>
        <p:nvSpPr>
          <p:cNvPr id="3" name="Text 1"/>
          <p:cNvSpPr/>
          <p:nvPr/>
        </p:nvSpPr>
        <p:spPr>
          <a:xfrm>
            <a:off x="548640" y="566928"/>
            <a:ext cx="8046720" cy="548640"/>
          </a:xfrm>
          <a:prstGeom prst="rect">
            <a:avLst/>
          </a:prstGeom>
          <a:noFill/>
          <a:ln/>
        </p:spPr>
        <p:txBody>
          <a:bodyPr wrap="square" lIns="0" tIns="0" rIns="0" bIns="0" rtlCol="0" anchor="ctr"/>
          <a:lstStyle/>
          <a:p>
            <a:pPr indent="0" marL="0">
              <a:buNone/>
            </a:pPr>
            <a:r>
              <a:rPr lang="en-US" sz="2600" b="1" dirty="0">
                <a:solidFill>
                  <a:srgbClr val="1F2933"/>
                </a:solidFill>
              </a:rPr>
              <a:t>Where we can stop</a:t>
            </a:r>
            <a:endParaRPr lang="en-US" sz="2600" dirty="0"/>
          </a:p>
        </p:txBody>
      </p:sp>
      <p:sp>
        <p:nvSpPr>
          <p:cNvPr id="4" name="Text 2"/>
          <p:cNvSpPr/>
          <p:nvPr/>
        </p:nvSpPr>
        <p:spPr>
          <a:xfrm>
            <a:off x="685800" y="1417320"/>
            <a:ext cx="7863840" cy="3108960"/>
          </a:xfrm>
          <a:prstGeom prst="rect">
            <a:avLst/>
          </a:prstGeom>
          <a:noFill/>
          <a:ln/>
        </p:spPr>
        <p:txBody>
          <a:bodyPr wrap="square" lIns="0" tIns="0" rIns="0" bIns="0" rtlCol="0" anchor="ctr"/>
          <a:lstStyle/>
          <a:p>
            <a:pPr marL="342900" indent="-342900">
              <a:spcAft>
                <a:spcPts val="1000"/>
              </a:spcAft>
              <a:buSzPct val="100000"/>
              <a:buChar char="•"/>
            </a:pPr>
            <a:r>
              <a:rPr lang="en-US" sz="1500" dirty="0">
                <a:solidFill>
                  <a:srgbClr val="1F2933"/>
                </a:solidFill>
              </a:rPr>
              <a:t>[Phase gate one]: [$ ] committed by this point, [what is recoverable]</a:t>
            </a:r>
            <a:endParaRPr lang="en-US" sz="1500" dirty="0"/>
          </a:p>
          <a:p>
            <a:pPr marL="342900" indent="-342900">
              <a:spcAft>
                <a:spcPts val="1000"/>
              </a:spcAft>
              <a:buSzPct val="100000"/>
              <a:buChar char="•"/>
            </a:pPr>
            <a:r>
              <a:rPr lang="en-US" sz="1500" dirty="0">
                <a:solidFill>
                  <a:srgbClr val="1F2933"/>
                </a:solidFill>
              </a:rPr>
              <a:t>[Phase gate two]: [$ ] committed by this point, [what is recoverable]</a:t>
            </a:r>
            <a:endParaRPr lang="en-US" sz="1500" dirty="0"/>
          </a:p>
          <a:p>
            <a:pPr marL="342900" indent="-342900">
              <a:spcAft>
                <a:spcPts val="1000"/>
              </a:spcAft>
              <a:buSzPct val="100000"/>
              <a:buChar char="•"/>
            </a:pPr>
            <a:r>
              <a:rPr lang="en-US" sz="1500" dirty="0">
                <a:solidFill>
                  <a:srgbClr val="1F2933"/>
                </a:solidFill>
              </a:rPr>
              <a:t>[Phase gate three]: [$ ] committed by this point, [what is recoverable]</a:t>
            </a:r>
            <a:endParaRPr lang="en-US" sz="1500" dirty="0"/>
          </a:p>
          <a:p>
            <a:pPr marL="342900" indent="-342900">
              <a:spcAft>
                <a:spcPts val="1000"/>
              </a:spcAft>
              <a:buSzPct val="100000"/>
              <a:buChar char="•"/>
            </a:pPr>
            <a:r>
              <a:rPr lang="en-US" sz="1500" dirty="0">
                <a:solidFill>
                  <a:srgbClr val="1F2933"/>
                </a:solidFill>
              </a:rPr>
              <a:t>Reporting to [governance body] [frequency], with [what triggers escalation]</a:t>
            </a:r>
            <a:endParaRPr lang="en-US" sz="15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640080" y="1463040"/>
            <a:ext cx="7863840" cy="457200"/>
          </a:xfrm>
          <a:prstGeom prst="rect">
            <a:avLst/>
          </a:prstGeom>
          <a:noFill/>
          <a:ln/>
        </p:spPr>
        <p:txBody>
          <a:bodyPr wrap="square" lIns="0" tIns="0" rIns="0" bIns="0" rtlCol="0" anchor="ctr"/>
          <a:lstStyle/>
          <a:p>
            <a:pPr indent="0" marL="0">
              <a:buNone/>
            </a:pPr>
            <a:r>
              <a:rPr lang="en-US" sz="1500" b="1" spc="100" kern="0" dirty="0">
                <a:solidFill>
                  <a:srgbClr val="0F766E"/>
                </a:solidFill>
              </a:rPr>
              <a:t>The decision we are asking for</a:t>
            </a:r>
            <a:endParaRPr lang="en-US" sz="1500" dirty="0"/>
          </a:p>
        </p:txBody>
      </p:sp>
      <p:sp>
        <p:nvSpPr>
          <p:cNvPr id="3" name="Text 1"/>
          <p:cNvSpPr/>
          <p:nvPr/>
        </p:nvSpPr>
        <p:spPr>
          <a:xfrm>
            <a:off x="640080" y="1965960"/>
            <a:ext cx="7863840" cy="1097280"/>
          </a:xfrm>
          <a:prstGeom prst="rect">
            <a:avLst/>
          </a:prstGeom>
          <a:noFill/>
          <a:ln/>
        </p:spPr>
        <p:txBody>
          <a:bodyPr wrap="square" lIns="0" tIns="0" rIns="0" bIns="0" rtlCol="0" anchor="ctr"/>
          <a:lstStyle/>
          <a:p>
            <a:pPr indent="0" marL="0">
              <a:buNone/>
            </a:pPr>
            <a:r>
              <a:rPr lang="en-US" sz="3000" b="1" dirty="0">
                <a:solidFill>
                  <a:srgbClr val="1F2933"/>
                </a:solidFill>
              </a:rPr>
              <a:t>Approve [specific decision], at a total investment of [$   ].</a:t>
            </a:r>
            <a:endParaRPr lang="en-US" sz="3000" dirty="0"/>
          </a:p>
        </p:txBody>
      </p:sp>
      <p:sp>
        <p:nvSpPr>
          <p:cNvPr id="4" name="Text 2"/>
          <p:cNvSpPr/>
          <p:nvPr/>
        </p:nvSpPr>
        <p:spPr>
          <a:xfrm>
            <a:off x="640080" y="3200400"/>
            <a:ext cx="7863840" cy="365760"/>
          </a:xfrm>
          <a:prstGeom prst="rect">
            <a:avLst/>
          </a:prstGeom>
          <a:noFill/>
          <a:ln/>
        </p:spPr>
        <p:txBody>
          <a:bodyPr wrap="square" lIns="0" tIns="0" rIns="0" bIns="0" rtlCol="0" anchor="ctr"/>
          <a:lstStyle/>
          <a:p>
            <a:pPr indent="0" marL="0">
              <a:buNone/>
            </a:pPr>
            <a:r>
              <a:rPr lang="en-US" sz="1400" dirty="0">
                <a:solidFill>
                  <a:srgbClr val="6B7280"/>
                </a:solidFill>
              </a:rPr>
              <a:t>[Accountable owner]  |  Decision required by [date]</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48640" y="310896"/>
            <a:ext cx="8046720" cy="219456"/>
          </a:xfrm>
          <a:prstGeom prst="rect">
            <a:avLst/>
          </a:prstGeom>
          <a:noFill/>
          <a:ln/>
        </p:spPr>
        <p:txBody>
          <a:bodyPr wrap="square" lIns="0" tIns="0" rIns="0" bIns="0" rtlCol="0" anchor="ctr"/>
          <a:lstStyle/>
          <a:p>
            <a:pPr indent="0" marL="0">
              <a:buNone/>
            </a:pPr>
            <a:r>
              <a:rPr lang="en-US" sz="1100" b="1" spc="100" kern="0" dirty="0">
                <a:solidFill>
                  <a:srgbClr val="0F766E"/>
                </a:solidFill>
              </a:rPr>
              <a:t>Presenter notes, not for presenting</a:t>
            </a:r>
            <a:endParaRPr lang="en-US" sz="1100" dirty="0"/>
          </a:p>
        </p:txBody>
      </p:sp>
      <p:sp>
        <p:nvSpPr>
          <p:cNvPr id="3" name="Text 1"/>
          <p:cNvSpPr/>
          <p:nvPr/>
        </p:nvSpPr>
        <p:spPr>
          <a:xfrm>
            <a:off x="548640" y="566928"/>
            <a:ext cx="8046720" cy="548640"/>
          </a:xfrm>
          <a:prstGeom prst="rect">
            <a:avLst/>
          </a:prstGeom>
          <a:noFill/>
          <a:ln/>
        </p:spPr>
        <p:txBody>
          <a:bodyPr wrap="square" lIns="0" tIns="0" rIns="0" bIns="0" rtlCol="0" anchor="ctr"/>
          <a:lstStyle/>
          <a:p>
            <a:pPr indent="0" marL="0">
              <a:buNone/>
            </a:pPr>
            <a:r>
              <a:rPr lang="en-US" sz="2600" b="1" dirty="0">
                <a:solidFill>
                  <a:srgbClr val="1F2933"/>
                </a:solidFill>
              </a:rPr>
              <a:t>Questions you will be asked</a:t>
            </a:r>
            <a:endParaRPr lang="en-US" sz="2600" dirty="0"/>
          </a:p>
        </p:txBody>
      </p:sp>
      <p:sp>
        <p:nvSpPr>
          <p:cNvPr id="4" name="Text 2"/>
          <p:cNvSpPr/>
          <p:nvPr/>
        </p:nvSpPr>
        <p:spPr>
          <a:xfrm>
            <a:off x="685800" y="1371600"/>
            <a:ext cx="7863840" cy="3291840"/>
          </a:xfrm>
          <a:prstGeom prst="rect">
            <a:avLst/>
          </a:prstGeom>
          <a:noFill/>
          <a:ln/>
        </p:spPr>
        <p:txBody>
          <a:bodyPr wrap="square" lIns="0" tIns="0" rIns="0" bIns="0" rtlCol="0" anchor="ctr"/>
          <a:lstStyle/>
          <a:p>
            <a:pPr marL="342900" indent="-342900">
              <a:spcAft>
                <a:spcPts val="400"/>
              </a:spcAft>
              <a:buSzPct val="100000"/>
              <a:buChar char="•"/>
            </a:pPr>
            <a:r>
              <a:rPr lang="en-US" sz="1250" dirty="0">
                <a:solidFill>
                  <a:srgbClr val="1F2933"/>
                </a:solidFill>
              </a:rPr>
              <a:t>What happens if we do not do this?</a:t>
            </a:r>
            <a:endParaRPr lang="en-US" sz="1250" dirty="0"/>
          </a:p>
          <a:p>
            <a:pPr marL="342900" indent="-342900">
              <a:spcAft>
                <a:spcPts val="400"/>
              </a:spcAft>
              <a:buSzPct val="100000"/>
              <a:buChar char="•"/>
            </a:pPr>
            <a:r>
              <a:rPr lang="en-US" sz="1250" dirty="0">
                <a:solidFill>
                  <a:srgbClr val="1F2933"/>
                </a:solidFill>
              </a:rPr>
              <a:t>What is the payback, and when do we see cash back?</a:t>
            </a:r>
            <a:endParaRPr lang="en-US" sz="1250" dirty="0"/>
          </a:p>
          <a:p>
            <a:pPr marL="342900" indent="-342900">
              <a:spcAft>
                <a:spcPts val="400"/>
              </a:spcAft>
              <a:buSzPct val="100000"/>
              <a:buChar char="•"/>
            </a:pPr>
            <a:r>
              <a:rPr lang="en-US" sz="1250" dirty="0">
                <a:solidFill>
                  <a:srgbClr val="1F2933"/>
                </a:solidFill>
              </a:rPr>
              <a:t>Who is accountable, and what else are they responsible for?</a:t>
            </a:r>
            <a:endParaRPr lang="en-US" sz="1250" dirty="0"/>
          </a:p>
          <a:p>
            <a:pPr marL="342900" indent="-342900">
              <a:spcAft>
                <a:spcPts val="400"/>
              </a:spcAft>
              <a:buSzPct val="100000"/>
              <a:buChar char="•"/>
            </a:pPr>
            <a:r>
              <a:rPr lang="en-US" sz="1250" dirty="0">
                <a:solidFill>
                  <a:srgbClr val="1F2933"/>
                </a:solidFill>
              </a:rPr>
              <a:t>What is the worst case, and what does it cost us?</a:t>
            </a:r>
            <a:endParaRPr lang="en-US" sz="1250" dirty="0"/>
          </a:p>
          <a:p>
            <a:pPr marL="342900" indent="-342900">
              <a:spcAft>
                <a:spcPts val="400"/>
              </a:spcAft>
              <a:buSzPct val="100000"/>
              <a:buChar char="•"/>
            </a:pPr>
            <a:r>
              <a:rPr lang="en-US" sz="1250" dirty="0">
                <a:solidFill>
                  <a:srgbClr val="1F2933"/>
                </a:solidFill>
              </a:rPr>
              <a:t>Where does the money come from, and what does this stop us doing?</a:t>
            </a:r>
            <a:endParaRPr lang="en-US" sz="1250" dirty="0"/>
          </a:p>
          <a:p>
            <a:pPr marL="342900" indent="-342900">
              <a:spcAft>
                <a:spcPts val="400"/>
              </a:spcAft>
              <a:buSzPct val="100000"/>
              <a:buChar char="•"/>
            </a:pPr>
            <a:r>
              <a:rPr lang="en-US" sz="1250" dirty="0">
                <a:solidFill>
                  <a:srgbClr val="1F2933"/>
                </a:solidFill>
              </a:rPr>
              <a:t>How confident are you in these numbers, and which one worries you most?</a:t>
            </a:r>
            <a:endParaRPr lang="en-US" sz="1250" dirty="0"/>
          </a:p>
          <a:p>
            <a:pPr marL="342900" indent="-342900">
              <a:spcAft>
                <a:spcPts val="400"/>
              </a:spcAft>
              <a:buSzPct val="100000"/>
              <a:buChar char="•"/>
            </a:pPr>
            <a:r>
              <a:rPr lang="en-US" sz="1250" dirty="0">
                <a:solidFill>
                  <a:srgbClr val="1F2933"/>
                </a:solidFill>
              </a:rPr>
              <a:t>Who else has done this, and did it work?</a:t>
            </a:r>
            <a:endParaRPr lang="en-US" sz="1250" dirty="0"/>
          </a:p>
          <a:p>
            <a:pPr marL="342900" indent="-342900">
              <a:spcAft>
                <a:spcPts val="400"/>
              </a:spcAft>
              <a:buSzPct val="100000"/>
              <a:buChar char="•"/>
            </a:pPr>
            <a:r>
              <a:rPr lang="en-US" sz="1250" dirty="0">
                <a:solidFill>
                  <a:srgbClr val="1F2933"/>
                </a:solidFill>
              </a:rPr>
              <a:t>What does this take from the team, and who covers their day job?</a:t>
            </a:r>
            <a:endParaRPr lang="en-US" sz="1250" dirty="0"/>
          </a:p>
          <a:p>
            <a:pPr marL="342900" indent="-342900">
              <a:spcAft>
                <a:spcPts val="400"/>
              </a:spcAft>
              <a:buSzPct val="100000"/>
              <a:buChar char="•"/>
            </a:pPr>
            <a:r>
              <a:rPr lang="en-US" sz="1250" dirty="0">
                <a:solidFill>
                  <a:srgbClr val="1F2933"/>
                </a:solidFill>
              </a:rPr>
              <a:t>Can we stop if it is going wrong, and what have we spent by then?</a:t>
            </a:r>
            <a:endParaRPr lang="en-US" sz="1250" dirty="0"/>
          </a:p>
          <a:p>
            <a:pPr marL="342900" indent="-342900">
              <a:spcAft>
                <a:spcPts val="400"/>
              </a:spcAft>
              <a:buSzPct val="100000"/>
              <a:buChar char="•"/>
            </a:pPr>
            <a:r>
              <a:rPr lang="en-US" sz="1250" dirty="0">
                <a:solidFill>
                  <a:srgbClr val="1F2933"/>
                </a:solidFill>
              </a:rPr>
              <a:t>Why now rather than next year?</a:t>
            </a:r>
            <a:endParaRPr lang="en-US" sz="1250" dirty="0"/>
          </a:p>
          <a:p>
            <a:pPr marL="342900" indent="-342900">
              <a:spcAft>
                <a:spcPts val="400"/>
              </a:spcAft>
              <a:buSzPct val="100000"/>
              <a:buChar char="•"/>
            </a:pPr>
            <a:r>
              <a:rPr lang="en-US" sz="1250" dirty="0">
                <a:solidFill>
                  <a:srgbClr val="1F2933"/>
                </a:solidFill>
              </a:rPr>
              <a:t>What would change your recommendation?</a:t>
            </a:r>
            <a:endParaRPr lang="en-US" sz="12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640080" y="1737360"/>
            <a:ext cx="7863840" cy="365760"/>
          </a:xfrm>
          <a:prstGeom prst="rect">
            <a:avLst/>
          </a:prstGeom>
          <a:noFill/>
          <a:ln/>
        </p:spPr>
        <p:txBody>
          <a:bodyPr wrap="square" lIns="0" tIns="0" rIns="0" bIns="0" rtlCol="0" anchor="ctr"/>
          <a:lstStyle/>
          <a:p>
            <a:pPr indent="0" marL="0">
              <a:buNone/>
            </a:pPr>
            <a:r>
              <a:rPr lang="en-US" sz="1300" b="1" spc="100" kern="0" dirty="0">
                <a:solidFill>
                  <a:srgbClr val="0F766E"/>
                </a:solidFill>
              </a:rPr>
              <a:t>[Project name]</a:t>
            </a:r>
            <a:endParaRPr lang="en-US" sz="1300" dirty="0"/>
          </a:p>
        </p:txBody>
      </p:sp>
      <p:sp>
        <p:nvSpPr>
          <p:cNvPr id="3" name="Text 1"/>
          <p:cNvSpPr/>
          <p:nvPr/>
        </p:nvSpPr>
        <p:spPr>
          <a:xfrm>
            <a:off x="640080" y="2103120"/>
            <a:ext cx="7863840" cy="822960"/>
          </a:xfrm>
          <a:prstGeom prst="rect">
            <a:avLst/>
          </a:prstGeom>
          <a:noFill/>
          <a:ln/>
        </p:spPr>
        <p:txBody>
          <a:bodyPr wrap="square" lIns="0" tIns="0" rIns="0" bIns="0" rtlCol="0" anchor="ctr"/>
          <a:lstStyle/>
          <a:p>
            <a:pPr indent="0" marL="0">
              <a:buNone/>
            </a:pPr>
            <a:r>
              <a:rPr lang="en-US" sz="4000" b="1" dirty="0">
                <a:solidFill>
                  <a:srgbClr val="1F2933"/>
                </a:solidFill>
              </a:rPr>
              <a:t>Business case</a:t>
            </a:r>
            <a:endParaRPr lang="en-US" sz="4000" dirty="0"/>
          </a:p>
        </p:txBody>
      </p:sp>
      <p:sp>
        <p:nvSpPr>
          <p:cNvPr id="4" name="Text 2"/>
          <p:cNvSpPr/>
          <p:nvPr/>
        </p:nvSpPr>
        <p:spPr>
          <a:xfrm>
            <a:off x="640080" y="2971800"/>
            <a:ext cx="7863840" cy="365760"/>
          </a:xfrm>
          <a:prstGeom prst="rect">
            <a:avLst/>
          </a:prstGeom>
          <a:noFill/>
          <a:ln/>
        </p:spPr>
        <p:txBody>
          <a:bodyPr wrap="square" lIns="0" tIns="0" rIns="0" bIns="0" rtlCol="0" anchor="ctr"/>
          <a:lstStyle/>
          <a:p>
            <a:pPr indent="0" marL="0">
              <a:buNone/>
            </a:pPr>
            <a:r>
              <a:rPr lang="en-US" sz="1400" dirty="0">
                <a:solidFill>
                  <a:srgbClr val="6B7280"/>
                </a:solidFill>
              </a:rPr>
              <a:t>[Your organisation]  |  [Date]  |  [Presenter and role]</a:t>
            </a:r>
            <a:endParaRPr lang="en-US"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48640" y="310896"/>
            <a:ext cx="8046720" cy="219456"/>
          </a:xfrm>
          <a:prstGeom prst="rect">
            <a:avLst/>
          </a:prstGeom>
          <a:noFill/>
          <a:ln/>
        </p:spPr>
        <p:txBody>
          <a:bodyPr wrap="square" lIns="0" tIns="0" rIns="0" bIns="0" rtlCol="0" anchor="ctr"/>
          <a:lstStyle/>
          <a:p>
            <a:pPr indent="0" marL="0">
              <a:buNone/>
            </a:pPr>
            <a:r>
              <a:rPr lang="en-US" sz="1100" b="1" spc="100" kern="0" dirty="0">
                <a:solidFill>
                  <a:srgbClr val="0F766E"/>
                </a:solidFill>
              </a:rPr>
              <a:t>The decision</a:t>
            </a:r>
            <a:endParaRPr lang="en-US" sz="1100" dirty="0"/>
          </a:p>
        </p:txBody>
      </p:sp>
      <p:sp>
        <p:nvSpPr>
          <p:cNvPr id="3" name="Text 1"/>
          <p:cNvSpPr/>
          <p:nvPr/>
        </p:nvSpPr>
        <p:spPr>
          <a:xfrm>
            <a:off x="548640" y="566928"/>
            <a:ext cx="8046720" cy="548640"/>
          </a:xfrm>
          <a:prstGeom prst="rect">
            <a:avLst/>
          </a:prstGeom>
          <a:noFill/>
          <a:ln/>
        </p:spPr>
        <p:txBody>
          <a:bodyPr wrap="square" lIns="0" tIns="0" rIns="0" bIns="0" rtlCol="0" anchor="ctr"/>
          <a:lstStyle/>
          <a:p>
            <a:pPr indent="0" marL="0">
              <a:buNone/>
            </a:pPr>
            <a:r>
              <a:rPr lang="en-US" sz="2600" b="1" dirty="0">
                <a:solidFill>
                  <a:srgbClr val="1F2933"/>
                </a:solidFill>
              </a:rPr>
              <a:t>What we are asking for</a:t>
            </a:r>
            <a:endParaRPr lang="en-US" sz="2600" dirty="0"/>
          </a:p>
        </p:txBody>
      </p:sp>
      <p:sp>
        <p:nvSpPr>
          <p:cNvPr id="4" name="Shape 2"/>
          <p:cNvSpPr/>
          <p:nvPr/>
        </p:nvSpPr>
        <p:spPr>
          <a:xfrm>
            <a:off x="548640" y="1371600"/>
            <a:ext cx="8046720" cy="1371600"/>
          </a:xfrm>
          <a:prstGeom prst="roundRect">
            <a:avLst>
              <a:gd name="adj" fmla="val 4000"/>
            </a:avLst>
          </a:prstGeom>
          <a:solidFill>
            <a:srgbClr val="F3F4F6"/>
          </a:solidFill>
          <a:ln w="12700">
            <a:solidFill>
              <a:srgbClr val="F3F4F6"/>
            </a:solidFill>
            <a:prstDash val="solid"/>
          </a:ln>
        </p:spPr>
      </p:sp>
      <p:sp>
        <p:nvSpPr>
          <p:cNvPr id="5" name="Text 3"/>
          <p:cNvSpPr/>
          <p:nvPr/>
        </p:nvSpPr>
        <p:spPr>
          <a:xfrm>
            <a:off x="868680" y="1600200"/>
            <a:ext cx="7406640" cy="914400"/>
          </a:xfrm>
          <a:prstGeom prst="rect">
            <a:avLst/>
          </a:prstGeom>
          <a:noFill/>
          <a:ln/>
        </p:spPr>
        <p:txBody>
          <a:bodyPr wrap="square" lIns="0" tIns="0" rIns="0" bIns="0" rtlCol="0" anchor="ctr"/>
          <a:lstStyle/>
          <a:p>
            <a:pPr indent="0" marL="0">
              <a:buNone/>
            </a:pPr>
            <a:r>
              <a:rPr lang="en-US" sz="2000" b="1" dirty="0">
                <a:solidFill>
                  <a:srgbClr val="1F2933"/>
                </a:solidFill>
              </a:rPr>
              <a:t>Approval to [specific decision], at a total investment of [$   ] over [period].</a:t>
            </a:r>
            <a:endParaRPr lang="en-US" sz="2000" dirty="0"/>
          </a:p>
        </p:txBody>
      </p:sp>
      <p:sp>
        <p:nvSpPr>
          <p:cNvPr id="6" name="Shape 4"/>
          <p:cNvSpPr/>
          <p:nvPr/>
        </p:nvSpPr>
        <p:spPr>
          <a:xfrm>
            <a:off x="548640" y="2971800"/>
            <a:ext cx="2560320" cy="1463040"/>
          </a:xfrm>
          <a:prstGeom prst="roundRect">
            <a:avLst>
              <a:gd name="adj" fmla="val 3750"/>
            </a:avLst>
          </a:prstGeom>
          <a:solidFill>
            <a:srgbClr val="F3F4F6"/>
          </a:solidFill>
          <a:ln w="12700">
            <a:solidFill>
              <a:srgbClr val="F3F4F6"/>
            </a:solidFill>
            <a:prstDash val="solid"/>
          </a:ln>
        </p:spPr>
      </p:sp>
      <p:sp>
        <p:nvSpPr>
          <p:cNvPr id="7" name="Text 5"/>
          <p:cNvSpPr/>
          <p:nvPr/>
        </p:nvSpPr>
        <p:spPr>
          <a:xfrm>
            <a:off x="749808" y="3118104"/>
            <a:ext cx="2157984" cy="219456"/>
          </a:xfrm>
          <a:prstGeom prst="rect">
            <a:avLst/>
          </a:prstGeom>
          <a:noFill/>
          <a:ln/>
        </p:spPr>
        <p:txBody>
          <a:bodyPr wrap="square" lIns="0" tIns="0" rIns="0" bIns="0" rtlCol="0" anchor="ctr"/>
          <a:lstStyle/>
          <a:p>
            <a:pPr indent="0" marL="0">
              <a:buNone/>
            </a:pPr>
            <a:r>
              <a:rPr lang="en-US" sz="1000" b="1" dirty="0">
                <a:solidFill>
                  <a:srgbClr val="6B7280"/>
                </a:solidFill>
              </a:rPr>
              <a:t>INVESTMENT</a:t>
            </a:r>
            <a:endParaRPr lang="en-US" sz="1000" dirty="0"/>
          </a:p>
        </p:txBody>
      </p:sp>
      <p:sp>
        <p:nvSpPr>
          <p:cNvPr id="8" name="Text 6"/>
          <p:cNvSpPr/>
          <p:nvPr/>
        </p:nvSpPr>
        <p:spPr>
          <a:xfrm>
            <a:off x="749808" y="3355848"/>
            <a:ext cx="2157984" cy="457200"/>
          </a:xfrm>
          <a:prstGeom prst="rect">
            <a:avLst/>
          </a:prstGeom>
          <a:noFill/>
          <a:ln/>
        </p:spPr>
        <p:txBody>
          <a:bodyPr wrap="square" lIns="0" tIns="0" rIns="0" bIns="0" rtlCol="0" anchor="ctr"/>
          <a:lstStyle/>
          <a:p>
            <a:pPr indent="0" marL="0">
              <a:buNone/>
            </a:pPr>
            <a:r>
              <a:rPr lang="en-US" sz="2600" b="1" dirty="0">
                <a:solidFill>
                  <a:srgbClr val="1F2933"/>
                </a:solidFill>
              </a:rPr>
              <a:t>[$   ]</a:t>
            </a:r>
            <a:endParaRPr lang="en-US" sz="2600" dirty="0"/>
          </a:p>
        </p:txBody>
      </p:sp>
      <p:sp>
        <p:nvSpPr>
          <p:cNvPr id="9" name="Text 7"/>
          <p:cNvSpPr/>
          <p:nvPr/>
        </p:nvSpPr>
        <p:spPr>
          <a:xfrm>
            <a:off x="749808" y="3840480"/>
            <a:ext cx="2157984" cy="457200"/>
          </a:xfrm>
          <a:prstGeom prst="rect">
            <a:avLst/>
          </a:prstGeom>
          <a:noFill/>
          <a:ln/>
        </p:spPr>
        <p:txBody>
          <a:bodyPr wrap="square" lIns="0" tIns="0" rIns="0" bIns="0" rtlCol="0" anchor="ctr"/>
          <a:lstStyle/>
          <a:p>
            <a:pPr indent="0" marL="0">
              <a:buNone/>
            </a:pPr>
            <a:r>
              <a:rPr lang="en-US" sz="950" dirty="0">
                <a:solidFill>
                  <a:srgbClr val="6B7280"/>
                </a:solidFill>
              </a:rPr>
              <a:t>Total over [period]</a:t>
            </a:r>
            <a:endParaRPr lang="en-US" sz="950" dirty="0"/>
          </a:p>
        </p:txBody>
      </p:sp>
      <p:sp>
        <p:nvSpPr>
          <p:cNvPr id="10" name="Shape 8"/>
          <p:cNvSpPr/>
          <p:nvPr/>
        </p:nvSpPr>
        <p:spPr>
          <a:xfrm>
            <a:off x="3291840" y="2971800"/>
            <a:ext cx="2560320" cy="1463040"/>
          </a:xfrm>
          <a:prstGeom prst="roundRect">
            <a:avLst>
              <a:gd name="adj" fmla="val 3750"/>
            </a:avLst>
          </a:prstGeom>
          <a:solidFill>
            <a:srgbClr val="F3F4F6"/>
          </a:solidFill>
          <a:ln w="12700">
            <a:solidFill>
              <a:srgbClr val="F3F4F6"/>
            </a:solidFill>
            <a:prstDash val="solid"/>
          </a:ln>
        </p:spPr>
      </p:sp>
      <p:sp>
        <p:nvSpPr>
          <p:cNvPr id="11" name="Text 9"/>
          <p:cNvSpPr/>
          <p:nvPr/>
        </p:nvSpPr>
        <p:spPr>
          <a:xfrm>
            <a:off x="3493008" y="3118104"/>
            <a:ext cx="2157984" cy="219456"/>
          </a:xfrm>
          <a:prstGeom prst="rect">
            <a:avLst/>
          </a:prstGeom>
          <a:noFill/>
          <a:ln/>
        </p:spPr>
        <p:txBody>
          <a:bodyPr wrap="square" lIns="0" tIns="0" rIns="0" bIns="0" rtlCol="0" anchor="ctr"/>
          <a:lstStyle/>
          <a:p>
            <a:pPr indent="0" marL="0">
              <a:buNone/>
            </a:pPr>
            <a:r>
              <a:rPr lang="en-US" sz="1000" b="1" dirty="0">
                <a:solidFill>
                  <a:srgbClr val="6B7280"/>
                </a:solidFill>
              </a:rPr>
              <a:t>PAYS BACK IN</a:t>
            </a:r>
            <a:endParaRPr lang="en-US" sz="1000" dirty="0"/>
          </a:p>
        </p:txBody>
      </p:sp>
      <p:sp>
        <p:nvSpPr>
          <p:cNvPr id="12" name="Text 10"/>
          <p:cNvSpPr/>
          <p:nvPr/>
        </p:nvSpPr>
        <p:spPr>
          <a:xfrm>
            <a:off x="3493008" y="3355848"/>
            <a:ext cx="2157984" cy="457200"/>
          </a:xfrm>
          <a:prstGeom prst="rect">
            <a:avLst/>
          </a:prstGeom>
          <a:noFill/>
          <a:ln/>
        </p:spPr>
        <p:txBody>
          <a:bodyPr wrap="square" lIns="0" tIns="0" rIns="0" bIns="0" rtlCol="0" anchor="ctr"/>
          <a:lstStyle/>
          <a:p>
            <a:pPr indent="0" marL="0">
              <a:buNone/>
            </a:pPr>
            <a:r>
              <a:rPr lang="en-US" sz="2600" b="1" dirty="0">
                <a:solidFill>
                  <a:srgbClr val="1F2933"/>
                </a:solidFill>
              </a:rPr>
              <a:t>[Year  ]</a:t>
            </a:r>
            <a:endParaRPr lang="en-US" sz="2600" dirty="0"/>
          </a:p>
        </p:txBody>
      </p:sp>
      <p:sp>
        <p:nvSpPr>
          <p:cNvPr id="13" name="Text 11"/>
          <p:cNvSpPr/>
          <p:nvPr/>
        </p:nvSpPr>
        <p:spPr>
          <a:xfrm>
            <a:off x="3493008" y="3840480"/>
            <a:ext cx="2157984" cy="457200"/>
          </a:xfrm>
          <a:prstGeom prst="rect">
            <a:avLst/>
          </a:prstGeom>
          <a:noFill/>
          <a:ln/>
        </p:spPr>
        <p:txBody>
          <a:bodyPr wrap="square" lIns="0" tIns="0" rIns="0" bIns="0" rtlCol="0" anchor="ctr"/>
          <a:lstStyle/>
          <a:p>
            <a:pPr indent="0" marL="0">
              <a:buNone/>
            </a:pPr>
            <a:r>
              <a:rPr lang="en-US" sz="950" dirty="0">
                <a:solidFill>
                  <a:srgbClr val="6B7280"/>
                </a:solidFill>
              </a:rPr>
              <a:t>Against cost of standing still</a:t>
            </a:r>
            <a:endParaRPr lang="en-US" sz="950" dirty="0"/>
          </a:p>
        </p:txBody>
      </p:sp>
      <p:sp>
        <p:nvSpPr>
          <p:cNvPr id="14" name="Shape 12"/>
          <p:cNvSpPr/>
          <p:nvPr/>
        </p:nvSpPr>
        <p:spPr>
          <a:xfrm>
            <a:off x="6035040" y="2971800"/>
            <a:ext cx="2560320" cy="1463040"/>
          </a:xfrm>
          <a:prstGeom prst="roundRect">
            <a:avLst>
              <a:gd name="adj" fmla="val 3750"/>
            </a:avLst>
          </a:prstGeom>
          <a:solidFill>
            <a:srgbClr val="F3F4F6"/>
          </a:solidFill>
          <a:ln w="12700">
            <a:solidFill>
              <a:srgbClr val="F3F4F6"/>
            </a:solidFill>
            <a:prstDash val="solid"/>
          </a:ln>
        </p:spPr>
      </p:sp>
      <p:sp>
        <p:nvSpPr>
          <p:cNvPr id="15" name="Text 13"/>
          <p:cNvSpPr/>
          <p:nvPr/>
        </p:nvSpPr>
        <p:spPr>
          <a:xfrm>
            <a:off x="6236208" y="3118104"/>
            <a:ext cx="2157984" cy="219456"/>
          </a:xfrm>
          <a:prstGeom prst="rect">
            <a:avLst/>
          </a:prstGeom>
          <a:noFill/>
          <a:ln/>
        </p:spPr>
        <p:txBody>
          <a:bodyPr wrap="square" lIns="0" tIns="0" rIns="0" bIns="0" rtlCol="0" anchor="ctr"/>
          <a:lstStyle/>
          <a:p>
            <a:pPr indent="0" marL="0">
              <a:buNone/>
            </a:pPr>
            <a:r>
              <a:rPr lang="en-US" sz="1000" b="1" dirty="0">
                <a:solidFill>
                  <a:srgbClr val="6B7280"/>
                </a:solidFill>
              </a:rPr>
              <a:t>DECISION NEEDED BY</a:t>
            </a:r>
            <a:endParaRPr lang="en-US" sz="1000" dirty="0"/>
          </a:p>
        </p:txBody>
      </p:sp>
      <p:sp>
        <p:nvSpPr>
          <p:cNvPr id="16" name="Text 14"/>
          <p:cNvSpPr/>
          <p:nvPr/>
        </p:nvSpPr>
        <p:spPr>
          <a:xfrm>
            <a:off x="6236208" y="3355848"/>
            <a:ext cx="2157984" cy="457200"/>
          </a:xfrm>
          <a:prstGeom prst="rect">
            <a:avLst/>
          </a:prstGeom>
          <a:noFill/>
          <a:ln/>
        </p:spPr>
        <p:txBody>
          <a:bodyPr wrap="square" lIns="0" tIns="0" rIns="0" bIns="0" rtlCol="0" anchor="ctr"/>
          <a:lstStyle/>
          <a:p>
            <a:pPr indent="0" marL="0">
              <a:buNone/>
            </a:pPr>
            <a:r>
              <a:rPr lang="en-US" sz="2600" b="1" dirty="0">
                <a:solidFill>
                  <a:srgbClr val="1F2933"/>
                </a:solidFill>
              </a:rPr>
              <a:t>[Date  ]</a:t>
            </a:r>
            <a:endParaRPr lang="en-US" sz="2600" dirty="0"/>
          </a:p>
        </p:txBody>
      </p:sp>
      <p:sp>
        <p:nvSpPr>
          <p:cNvPr id="17" name="Text 15"/>
          <p:cNvSpPr/>
          <p:nvPr/>
        </p:nvSpPr>
        <p:spPr>
          <a:xfrm>
            <a:off x="6236208" y="3840480"/>
            <a:ext cx="2157984" cy="457200"/>
          </a:xfrm>
          <a:prstGeom prst="rect">
            <a:avLst/>
          </a:prstGeom>
          <a:noFill/>
          <a:ln/>
        </p:spPr>
        <p:txBody>
          <a:bodyPr wrap="square" lIns="0" tIns="0" rIns="0" bIns="0" rtlCol="0" anchor="ctr"/>
          <a:lstStyle/>
          <a:p>
            <a:pPr indent="0" marL="0">
              <a:buNone/>
            </a:pPr>
            <a:r>
              <a:rPr lang="en-US" sz="950" dirty="0">
                <a:solidFill>
                  <a:srgbClr val="6B7280"/>
                </a:solidFill>
              </a:rPr>
              <a:t>[Why this date]</a:t>
            </a:r>
            <a:endParaRPr lang="en-US" sz="9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48640" y="310896"/>
            <a:ext cx="8046720" cy="219456"/>
          </a:xfrm>
          <a:prstGeom prst="rect">
            <a:avLst/>
          </a:prstGeom>
          <a:noFill/>
          <a:ln/>
        </p:spPr>
        <p:txBody>
          <a:bodyPr wrap="square" lIns="0" tIns="0" rIns="0" bIns="0" rtlCol="0" anchor="ctr"/>
          <a:lstStyle/>
          <a:p>
            <a:pPr indent="0" marL="0">
              <a:buNone/>
            </a:pPr>
            <a:r>
              <a:rPr lang="en-US" sz="1100" b="1" spc="100" kern="0" dirty="0">
                <a:solidFill>
                  <a:srgbClr val="0F766E"/>
                </a:solidFill>
              </a:rPr>
              <a:t>Context</a:t>
            </a:r>
            <a:endParaRPr lang="en-US" sz="1100" dirty="0"/>
          </a:p>
        </p:txBody>
      </p:sp>
      <p:sp>
        <p:nvSpPr>
          <p:cNvPr id="3" name="Text 1"/>
          <p:cNvSpPr/>
          <p:nvPr/>
        </p:nvSpPr>
        <p:spPr>
          <a:xfrm>
            <a:off x="548640" y="566928"/>
            <a:ext cx="8046720" cy="548640"/>
          </a:xfrm>
          <a:prstGeom prst="rect">
            <a:avLst/>
          </a:prstGeom>
          <a:noFill/>
          <a:ln/>
        </p:spPr>
        <p:txBody>
          <a:bodyPr wrap="square" lIns="0" tIns="0" rIns="0" bIns="0" rtlCol="0" anchor="ctr"/>
          <a:lstStyle/>
          <a:p>
            <a:pPr indent="0" marL="0">
              <a:buNone/>
            </a:pPr>
            <a:r>
              <a:rPr lang="en-US" sz="2600" b="1" dirty="0">
                <a:solidFill>
                  <a:srgbClr val="1F2933"/>
                </a:solidFill>
              </a:rPr>
              <a:t>Where we are today</a:t>
            </a:r>
            <a:endParaRPr lang="en-US" sz="2600" dirty="0"/>
          </a:p>
        </p:txBody>
      </p:sp>
      <p:sp>
        <p:nvSpPr>
          <p:cNvPr id="4" name="Text 2"/>
          <p:cNvSpPr/>
          <p:nvPr/>
        </p:nvSpPr>
        <p:spPr>
          <a:xfrm>
            <a:off x="685800" y="1417320"/>
            <a:ext cx="7863840" cy="3108960"/>
          </a:xfrm>
          <a:prstGeom prst="rect">
            <a:avLst/>
          </a:prstGeom>
          <a:noFill/>
          <a:ln/>
        </p:spPr>
        <p:txBody>
          <a:bodyPr wrap="square" lIns="0" tIns="0" rIns="0" bIns="0" rtlCol="0" anchor="ctr"/>
          <a:lstStyle/>
          <a:p>
            <a:pPr marL="342900" indent="-342900">
              <a:spcAft>
                <a:spcPts val="1000"/>
              </a:spcAft>
              <a:buSzPct val="100000"/>
              <a:buChar char="•"/>
            </a:pPr>
            <a:r>
              <a:rPr lang="en-US" sz="1500" dirty="0">
                <a:solidFill>
                  <a:srgbClr val="1F2933"/>
                </a:solidFill>
              </a:rPr>
              <a:t>[System], in place since [year], running [on our own servers / hosted]</a:t>
            </a:r>
            <a:endParaRPr lang="en-US" sz="1500" dirty="0"/>
          </a:p>
          <a:p>
            <a:pPr marL="342900" indent="-342900">
              <a:spcAft>
                <a:spcPts val="1000"/>
              </a:spcAft>
              <a:buSzPct val="100000"/>
              <a:buChar char="•"/>
            </a:pPr>
            <a:r>
              <a:rPr lang="en-US" sz="1500" dirty="0">
                <a:solidFill>
                  <a:srgbClr val="1F2933"/>
                </a:solidFill>
              </a:rPr>
              <a:t>[Number] people depend on it daily</a:t>
            </a:r>
            <a:endParaRPr lang="en-US" sz="1500" dirty="0"/>
          </a:p>
          <a:p>
            <a:pPr marL="342900" indent="-342900">
              <a:spcAft>
                <a:spcPts val="1000"/>
              </a:spcAft>
              <a:buSzPct val="100000"/>
              <a:buChar char="•"/>
            </a:pPr>
            <a:r>
              <a:rPr lang="en-US" sz="1500" dirty="0">
                <a:solidFill>
                  <a:srgbClr val="1F2933"/>
                </a:solidFill>
              </a:rPr>
              <a:t>[Number] entities and [number] locations</a:t>
            </a:r>
            <a:endParaRPr lang="en-US" sz="1500" dirty="0"/>
          </a:p>
          <a:p>
            <a:pPr marL="342900" indent="-342900">
              <a:spcAft>
                <a:spcPts val="1000"/>
              </a:spcAft>
              <a:buSzPct val="100000"/>
              <a:buChar char="•"/>
            </a:pPr>
            <a:r>
              <a:rPr lang="en-US" sz="1500" dirty="0">
                <a:solidFill>
                  <a:srgbClr val="1F2933"/>
                </a:solidFill>
              </a:rPr>
              <a:t>Last significant upgrade: [when, and what it cost]</a:t>
            </a:r>
            <a:endParaRPr lang="en-US" sz="1500" dirty="0"/>
          </a:p>
          <a:p>
            <a:pPr marL="342900" indent="-342900">
              <a:spcAft>
                <a:spcPts val="1000"/>
              </a:spcAft>
              <a:buSzPct val="100000"/>
              <a:buChar char="•"/>
            </a:pPr>
            <a:r>
              <a:rPr lang="en-US" sz="1500" dirty="0">
                <a:solidFill>
                  <a:srgbClr val="1F2933"/>
                </a:solidFill>
              </a:rPr>
              <a:t>[One line on why it was the right choice at the time]</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48640" y="310896"/>
            <a:ext cx="8046720" cy="219456"/>
          </a:xfrm>
          <a:prstGeom prst="rect">
            <a:avLst/>
          </a:prstGeom>
          <a:noFill/>
          <a:ln/>
        </p:spPr>
        <p:txBody>
          <a:bodyPr wrap="square" lIns="0" tIns="0" rIns="0" bIns="0" rtlCol="0" anchor="ctr"/>
          <a:lstStyle/>
          <a:p>
            <a:pPr indent="0" marL="0">
              <a:buNone/>
            </a:pPr>
            <a:r>
              <a:rPr lang="en-US" sz="1100" b="1" spc="100" kern="0" dirty="0">
                <a:solidFill>
                  <a:srgbClr val="0F766E"/>
                </a:solidFill>
              </a:rPr>
              <a:t>The number nobody has counted</a:t>
            </a:r>
            <a:endParaRPr lang="en-US" sz="1100" dirty="0"/>
          </a:p>
        </p:txBody>
      </p:sp>
      <p:sp>
        <p:nvSpPr>
          <p:cNvPr id="3" name="Text 1"/>
          <p:cNvSpPr/>
          <p:nvPr/>
        </p:nvSpPr>
        <p:spPr>
          <a:xfrm>
            <a:off x="548640" y="566928"/>
            <a:ext cx="8046720" cy="548640"/>
          </a:xfrm>
          <a:prstGeom prst="rect">
            <a:avLst/>
          </a:prstGeom>
          <a:noFill/>
          <a:ln/>
        </p:spPr>
        <p:txBody>
          <a:bodyPr wrap="square" lIns="0" tIns="0" rIns="0" bIns="0" rtlCol="0" anchor="ctr"/>
          <a:lstStyle/>
          <a:p>
            <a:pPr indent="0" marL="0">
              <a:buNone/>
            </a:pPr>
            <a:r>
              <a:rPr lang="en-US" sz="2600" b="1" dirty="0">
                <a:solidFill>
                  <a:srgbClr val="1F2933"/>
                </a:solidFill>
              </a:rPr>
              <a:t>What standing still costs us</a:t>
            </a:r>
            <a:endParaRPr lang="en-US" sz="2600" dirty="0"/>
          </a:p>
        </p:txBody>
      </p:sp>
      <p:sp>
        <p:nvSpPr>
          <p:cNvPr id="4" name="Text 2"/>
          <p:cNvSpPr/>
          <p:nvPr/>
        </p:nvSpPr>
        <p:spPr>
          <a:xfrm>
            <a:off x="548640" y="1371600"/>
            <a:ext cx="4206240" cy="914400"/>
          </a:xfrm>
          <a:prstGeom prst="rect">
            <a:avLst/>
          </a:prstGeom>
          <a:noFill/>
          <a:ln/>
        </p:spPr>
        <p:txBody>
          <a:bodyPr wrap="square" lIns="0" tIns="0" rIns="0" bIns="0" rtlCol="0" anchor="ctr"/>
          <a:lstStyle/>
          <a:p>
            <a:pPr indent="0" marL="0">
              <a:buNone/>
            </a:pPr>
            <a:r>
              <a:rPr lang="en-US" sz="5400" b="1" dirty="0">
                <a:solidFill>
                  <a:srgbClr val="C2410C"/>
                </a:solidFill>
              </a:rPr>
              <a:t>[$          ]</a:t>
            </a:r>
            <a:endParaRPr lang="en-US" sz="5400" dirty="0"/>
          </a:p>
        </p:txBody>
      </p:sp>
      <p:sp>
        <p:nvSpPr>
          <p:cNvPr id="5" name="Text 3"/>
          <p:cNvSpPr/>
          <p:nvPr/>
        </p:nvSpPr>
        <p:spPr>
          <a:xfrm>
            <a:off x="594360" y="2286000"/>
            <a:ext cx="4206240" cy="365760"/>
          </a:xfrm>
          <a:prstGeom prst="rect">
            <a:avLst/>
          </a:prstGeom>
          <a:noFill/>
          <a:ln/>
        </p:spPr>
        <p:txBody>
          <a:bodyPr wrap="square" lIns="0" tIns="0" rIns="0" bIns="0" rtlCol="0" anchor="ctr"/>
          <a:lstStyle/>
          <a:p>
            <a:pPr indent="0" marL="0">
              <a:buNone/>
            </a:pPr>
            <a:r>
              <a:rPr lang="en-US" sz="1500" dirty="0">
                <a:solidFill>
                  <a:srgbClr val="6B7280"/>
                </a:solidFill>
              </a:rPr>
              <a:t>every year, rising</a:t>
            </a:r>
            <a:endParaRPr lang="en-US" sz="1500" dirty="0"/>
          </a:p>
        </p:txBody>
      </p:sp>
      <p:sp>
        <p:nvSpPr>
          <p:cNvPr id="6" name="Shape 4"/>
          <p:cNvSpPr/>
          <p:nvPr/>
        </p:nvSpPr>
        <p:spPr>
          <a:xfrm>
            <a:off x="4937760" y="1371600"/>
            <a:ext cx="3657600" cy="960120"/>
          </a:xfrm>
          <a:prstGeom prst="roundRect">
            <a:avLst>
              <a:gd name="adj" fmla="val 5714"/>
            </a:avLst>
          </a:prstGeom>
          <a:solidFill>
            <a:srgbClr val="F3F4F6"/>
          </a:solidFill>
          <a:ln w="12700">
            <a:solidFill>
              <a:srgbClr val="F3F4F6"/>
            </a:solidFill>
            <a:prstDash val="solid"/>
          </a:ln>
        </p:spPr>
      </p:sp>
      <p:sp>
        <p:nvSpPr>
          <p:cNvPr id="7" name="Text 5"/>
          <p:cNvSpPr/>
          <p:nvPr/>
        </p:nvSpPr>
        <p:spPr>
          <a:xfrm>
            <a:off x="5138928" y="1517904"/>
            <a:ext cx="3255264" cy="219456"/>
          </a:xfrm>
          <a:prstGeom prst="rect">
            <a:avLst/>
          </a:prstGeom>
          <a:noFill/>
          <a:ln/>
        </p:spPr>
        <p:txBody>
          <a:bodyPr wrap="square" lIns="0" tIns="0" rIns="0" bIns="0" rtlCol="0" anchor="ctr"/>
          <a:lstStyle/>
          <a:p>
            <a:pPr indent="0" marL="0">
              <a:buNone/>
            </a:pPr>
            <a:r>
              <a:rPr lang="en-US" sz="1000" b="1" dirty="0">
                <a:solidFill>
                  <a:srgbClr val="6B7280"/>
                </a:solidFill>
              </a:rPr>
              <a:t>DIRECT CASH COSTS</a:t>
            </a:r>
            <a:endParaRPr lang="en-US" sz="1000" dirty="0"/>
          </a:p>
        </p:txBody>
      </p:sp>
      <p:sp>
        <p:nvSpPr>
          <p:cNvPr id="8" name="Text 6"/>
          <p:cNvSpPr/>
          <p:nvPr/>
        </p:nvSpPr>
        <p:spPr>
          <a:xfrm>
            <a:off x="5138928" y="1755648"/>
            <a:ext cx="3255264" cy="457200"/>
          </a:xfrm>
          <a:prstGeom prst="rect">
            <a:avLst/>
          </a:prstGeom>
          <a:noFill/>
          <a:ln/>
        </p:spPr>
        <p:txBody>
          <a:bodyPr wrap="square" lIns="0" tIns="0" rIns="0" bIns="0" rtlCol="0" anchor="ctr"/>
          <a:lstStyle/>
          <a:p>
            <a:pPr indent="0" marL="0">
              <a:buNone/>
            </a:pPr>
            <a:r>
              <a:rPr lang="en-US" sz="2600" b="1" dirty="0">
                <a:solidFill>
                  <a:srgbClr val="1F2933"/>
                </a:solidFill>
              </a:rPr>
              <a:t>[$   ]</a:t>
            </a:r>
            <a:endParaRPr lang="en-US" sz="2600" dirty="0"/>
          </a:p>
        </p:txBody>
      </p:sp>
      <p:sp>
        <p:nvSpPr>
          <p:cNvPr id="9" name="Shape 7"/>
          <p:cNvSpPr/>
          <p:nvPr/>
        </p:nvSpPr>
        <p:spPr>
          <a:xfrm>
            <a:off x="4937760" y="2450592"/>
            <a:ext cx="3657600" cy="960120"/>
          </a:xfrm>
          <a:prstGeom prst="roundRect">
            <a:avLst>
              <a:gd name="adj" fmla="val 5714"/>
            </a:avLst>
          </a:prstGeom>
          <a:solidFill>
            <a:srgbClr val="F3F4F6"/>
          </a:solidFill>
          <a:ln w="12700">
            <a:solidFill>
              <a:srgbClr val="F3F4F6"/>
            </a:solidFill>
            <a:prstDash val="solid"/>
          </a:ln>
        </p:spPr>
      </p:sp>
      <p:sp>
        <p:nvSpPr>
          <p:cNvPr id="10" name="Text 8"/>
          <p:cNvSpPr/>
          <p:nvPr/>
        </p:nvSpPr>
        <p:spPr>
          <a:xfrm>
            <a:off x="5138928" y="2596896"/>
            <a:ext cx="3255264" cy="219456"/>
          </a:xfrm>
          <a:prstGeom prst="rect">
            <a:avLst/>
          </a:prstGeom>
          <a:noFill/>
          <a:ln/>
        </p:spPr>
        <p:txBody>
          <a:bodyPr wrap="square" lIns="0" tIns="0" rIns="0" bIns="0" rtlCol="0" anchor="ctr"/>
          <a:lstStyle/>
          <a:p>
            <a:pPr indent="0" marL="0">
              <a:buNone/>
            </a:pPr>
            <a:r>
              <a:rPr lang="en-US" sz="1000" b="1" dirty="0">
                <a:solidFill>
                  <a:srgbClr val="6B7280"/>
                </a:solidFill>
              </a:rPr>
              <a:t>TIME COSTS</a:t>
            </a:r>
            <a:endParaRPr lang="en-US" sz="1000" dirty="0"/>
          </a:p>
        </p:txBody>
      </p:sp>
      <p:sp>
        <p:nvSpPr>
          <p:cNvPr id="11" name="Text 9"/>
          <p:cNvSpPr/>
          <p:nvPr/>
        </p:nvSpPr>
        <p:spPr>
          <a:xfrm>
            <a:off x="5138928" y="2834640"/>
            <a:ext cx="3255264" cy="457200"/>
          </a:xfrm>
          <a:prstGeom prst="rect">
            <a:avLst/>
          </a:prstGeom>
          <a:noFill/>
          <a:ln/>
        </p:spPr>
        <p:txBody>
          <a:bodyPr wrap="square" lIns="0" tIns="0" rIns="0" bIns="0" rtlCol="0" anchor="ctr"/>
          <a:lstStyle/>
          <a:p>
            <a:pPr indent="0" marL="0">
              <a:buNone/>
            </a:pPr>
            <a:r>
              <a:rPr lang="en-US" sz="2600" b="1" dirty="0">
                <a:solidFill>
                  <a:srgbClr val="C2410C"/>
                </a:solidFill>
              </a:rPr>
              <a:t>[$   ]</a:t>
            </a:r>
            <a:endParaRPr lang="en-US" sz="2600" dirty="0"/>
          </a:p>
        </p:txBody>
      </p:sp>
      <p:sp>
        <p:nvSpPr>
          <p:cNvPr id="12" name="Shape 10"/>
          <p:cNvSpPr/>
          <p:nvPr/>
        </p:nvSpPr>
        <p:spPr>
          <a:xfrm>
            <a:off x="4937760" y="3529584"/>
            <a:ext cx="3657600" cy="960120"/>
          </a:xfrm>
          <a:prstGeom prst="roundRect">
            <a:avLst>
              <a:gd name="adj" fmla="val 5714"/>
            </a:avLst>
          </a:prstGeom>
          <a:solidFill>
            <a:srgbClr val="F3F4F6"/>
          </a:solidFill>
          <a:ln w="12700">
            <a:solidFill>
              <a:srgbClr val="F3F4F6"/>
            </a:solidFill>
            <a:prstDash val="solid"/>
          </a:ln>
        </p:spPr>
      </p:sp>
      <p:sp>
        <p:nvSpPr>
          <p:cNvPr id="13" name="Text 11"/>
          <p:cNvSpPr/>
          <p:nvPr/>
        </p:nvSpPr>
        <p:spPr>
          <a:xfrm>
            <a:off x="5138928" y="3675888"/>
            <a:ext cx="3255264" cy="219456"/>
          </a:xfrm>
          <a:prstGeom prst="rect">
            <a:avLst/>
          </a:prstGeom>
          <a:noFill/>
          <a:ln/>
        </p:spPr>
        <p:txBody>
          <a:bodyPr wrap="square" lIns="0" tIns="0" rIns="0" bIns="0" rtlCol="0" anchor="ctr"/>
          <a:lstStyle/>
          <a:p>
            <a:pPr indent="0" marL="0">
              <a:buNone/>
            </a:pPr>
            <a:r>
              <a:rPr lang="en-US" sz="1000" b="1" dirty="0">
                <a:solidFill>
                  <a:srgbClr val="6B7280"/>
                </a:solidFill>
              </a:rPr>
              <a:t>RISK PROVISION</a:t>
            </a:r>
            <a:endParaRPr lang="en-US" sz="1000" dirty="0"/>
          </a:p>
        </p:txBody>
      </p:sp>
      <p:sp>
        <p:nvSpPr>
          <p:cNvPr id="14" name="Text 12"/>
          <p:cNvSpPr/>
          <p:nvPr/>
        </p:nvSpPr>
        <p:spPr>
          <a:xfrm>
            <a:off x="5138928" y="3913632"/>
            <a:ext cx="3255264" cy="457200"/>
          </a:xfrm>
          <a:prstGeom prst="rect">
            <a:avLst/>
          </a:prstGeom>
          <a:noFill/>
          <a:ln/>
        </p:spPr>
        <p:txBody>
          <a:bodyPr wrap="square" lIns="0" tIns="0" rIns="0" bIns="0" rtlCol="0" anchor="ctr"/>
          <a:lstStyle/>
          <a:p>
            <a:pPr indent="0" marL="0">
              <a:buNone/>
            </a:pPr>
            <a:r>
              <a:rPr lang="en-US" sz="2600" b="1" dirty="0">
                <a:solidFill>
                  <a:srgbClr val="1F2933"/>
                </a:solidFill>
              </a:rPr>
              <a:t>[$   ]</a:t>
            </a:r>
            <a:endParaRPr lang="en-US" sz="2600" dirty="0"/>
          </a:p>
        </p:txBody>
      </p:sp>
      <p:sp>
        <p:nvSpPr>
          <p:cNvPr id="15" name="Text 13"/>
          <p:cNvSpPr/>
          <p:nvPr/>
        </p:nvSpPr>
        <p:spPr>
          <a:xfrm>
            <a:off x="548640" y="3017520"/>
            <a:ext cx="4206240" cy="822960"/>
          </a:xfrm>
          <a:prstGeom prst="rect">
            <a:avLst/>
          </a:prstGeom>
          <a:noFill/>
          <a:ln/>
        </p:spPr>
        <p:txBody>
          <a:bodyPr wrap="square" lIns="0" tIns="0" rIns="0" bIns="0" rtlCol="0" anchor="ctr"/>
          <a:lstStyle/>
          <a:p>
            <a:pPr indent="0" marL="0">
              <a:buNone/>
            </a:pPr>
            <a:r>
              <a:rPr lang="en-US" sz="1300" dirty="0">
                <a:solidFill>
                  <a:srgbClr val="1F2933"/>
                </a:solidFill>
              </a:rPr>
              <a:t>[One line on what stands out. The time figure is usually the surprise.]</a:t>
            </a:r>
            <a:endParaRPr lang="en-US" sz="13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48640" y="310896"/>
            <a:ext cx="8046720" cy="219456"/>
          </a:xfrm>
          <a:prstGeom prst="rect">
            <a:avLst/>
          </a:prstGeom>
          <a:noFill/>
          <a:ln/>
        </p:spPr>
        <p:txBody>
          <a:bodyPr wrap="square" lIns="0" tIns="0" rIns="0" bIns="0" rtlCol="0" anchor="ctr"/>
          <a:lstStyle/>
          <a:p>
            <a:pPr indent="0" marL="0">
              <a:buNone/>
            </a:pPr>
            <a:r>
              <a:rPr lang="en-US" sz="1100" b="1" spc="100" kern="0" dirty="0">
                <a:solidFill>
                  <a:srgbClr val="0F766E"/>
                </a:solidFill>
              </a:rPr>
              <a:t>Capability gaps</a:t>
            </a:r>
            <a:endParaRPr lang="en-US" sz="1100" dirty="0"/>
          </a:p>
        </p:txBody>
      </p:sp>
      <p:sp>
        <p:nvSpPr>
          <p:cNvPr id="3" name="Text 1"/>
          <p:cNvSpPr/>
          <p:nvPr/>
        </p:nvSpPr>
        <p:spPr>
          <a:xfrm>
            <a:off x="548640" y="566928"/>
            <a:ext cx="8046720" cy="548640"/>
          </a:xfrm>
          <a:prstGeom prst="rect">
            <a:avLst/>
          </a:prstGeom>
          <a:noFill/>
          <a:ln/>
        </p:spPr>
        <p:txBody>
          <a:bodyPr wrap="square" lIns="0" tIns="0" rIns="0" bIns="0" rtlCol="0" anchor="ctr"/>
          <a:lstStyle/>
          <a:p>
            <a:pPr indent="0" marL="0">
              <a:buNone/>
            </a:pPr>
            <a:r>
              <a:rPr lang="en-US" sz="2600" b="1" dirty="0">
                <a:solidFill>
                  <a:srgbClr val="1F2933"/>
                </a:solidFill>
              </a:rPr>
              <a:t>What we cannot do today</a:t>
            </a:r>
            <a:endParaRPr lang="en-US" sz="2600" dirty="0"/>
          </a:p>
        </p:txBody>
      </p:sp>
      <p:graphicFrame>
        <p:nvGraphicFramePr>
          <p:cNvPr id="7" name="Table 0"/>
          <p:cNvGraphicFramePr>
            <a:graphicFrameLocks noGrp="1"/>
          </p:cNvGraphicFramePr>
          <p:nvPr>
            <p:extLst>
              <p:ext uri="{D42A27DB-BD31-4B8C-83A1-F6EECF244321}">
                <p14:modId xmlns:p14="http://schemas.microsoft.com/office/powerpoint/2010/main" val="1579011935"/>
              </p:ext>
            </p:extLst>
          </p:nvPr>
        </p:nvGraphicFramePr>
        <p:xfrm>
          <a:off x="548640" y="1463040"/>
          <a:ext cx="8046720" cy="914400"/>
        </p:xfrm>
        <a:graphic>
          <a:graphicData uri="http://schemas.openxmlformats.org/drawingml/2006/table">
            <a:tbl>
              <a:tblPr/>
              <a:tblGrid>
                <a:gridCol w="4206240"/>
                <a:gridCol w="3840480"/>
              </a:tblGrid>
              <a:tr h="310896">
                <a:tc>
                  <a:txBody>
                    <a:bodyPr/>
                    <a:lstStyle/>
                    <a:p>
                      <a:pPr indent="0" marL="0">
                        <a:buNone/>
                      </a:pPr>
                      <a:r>
                        <a:rPr lang="en-US" sz="1200" b="1" dirty="0">
                          <a:solidFill>
                            <a:srgbClr val="1F2933"/>
                          </a:solidFill>
                        </a:rPr>
                        <a:t>What we cannot do</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3F4F6"/>
                    </a:solidFill>
                  </a:tcPr>
                </a:tc>
                <a:tc>
                  <a:txBody>
                    <a:bodyPr/>
                    <a:lstStyle/>
                    <a:p>
                      <a:pPr indent="0" marL="0">
                        <a:buNone/>
                      </a:pPr>
                      <a:r>
                        <a:rPr lang="en-US" sz="1200" b="1" dirty="0">
                          <a:solidFill>
                            <a:srgbClr val="1F2933"/>
                          </a:solidFill>
                        </a:rPr>
                        <a:t>What it costs us</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3F4F6"/>
                    </a:solidFill>
                  </a:tcPr>
                </a:tc>
              </a:tr>
              <a:tr h="310896">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r>
              <a:tr h="310896">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r>
              <a:tr h="310896">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r>
              <a:tr h="310896">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r>
            </a:tbl>
          </a:graphicData>
        </a:graphic>
      </p:graphicFrame>
      <p:sp>
        <p:nvSpPr>
          <p:cNvPr id="5" name="Text 2"/>
          <p:cNvSpPr/>
          <p:nvPr/>
        </p:nvSpPr>
        <p:spPr>
          <a:xfrm>
            <a:off x="548640" y="3931920"/>
            <a:ext cx="8046720" cy="365760"/>
          </a:xfrm>
          <a:prstGeom prst="rect">
            <a:avLst/>
          </a:prstGeom>
          <a:noFill/>
          <a:ln/>
        </p:spPr>
        <p:txBody>
          <a:bodyPr wrap="square" lIns="0" tIns="0" rIns="0" bIns="0" rtlCol="0" anchor="ctr"/>
          <a:lstStyle/>
          <a:p>
            <a:pPr indent="0" marL="0">
              <a:buNone/>
            </a:pPr>
            <a:r>
              <a:rPr lang="en-US" sz="1400" b="1" dirty="0">
                <a:solidFill>
                  <a:srgbClr val="1F2933"/>
                </a:solidFill>
              </a:rPr>
              <a:t>[Number] of our must have requirements are not met by the current system.</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48640" y="310896"/>
            <a:ext cx="8046720" cy="219456"/>
          </a:xfrm>
          <a:prstGeom prst="rect">
            <a:avLst/>
          </a:prstGeom>
          <a:noFill/>
          <a:ln/>
        </p:spPr>
        <p:txBody>
          <a:bodyPr wrap="square" lIns="0" tIns="0" rIns="0" bIns="0" rtlCol="0" anchor="ctr"/>
          <a:lstStyle/>
          <a:p>
            <a:pPr indent="0" marL="0">
              <a:buNone/>
            </a:pPr>
            <a:r>
              <a:rPr lang="en-US" sz="1100" b="1" spc="100" kern="0" dirty="0">
                <a:solidFill>
                  <a:srgbClr val="0F766E"/>
                </a:solidFill>
              </a:rPr>
              <a:t>Not risks of changing</a:t>
            </a:r>
            <a:endParaRPr lang="en-US" sz="1100" dirty="0"/>
          </a:p>
        </p:txBody>
      </p:sp>
      <p:sp>
        <p:nvSpPr>
          <p:cNvPr id="3" name="Text 1"/>
          <p:cNvSpPr/>
          <p:nvPr/>
        </p:nvSpPr>
        <p:spPr>
          <a:xfrm>
            <a:off x="548640" y="566928"/>
            <a:ext cx="8046720" cy="548640"/>
          </a:xfrm>
          <a:prstGeom prst="rect">
            <a:avLst/>
          </a:prstGeom>
          <a:noFill/>
          <a:ln/>
        </p:spPr>
        <p:txBody>
          <a:bodyPr wrap="square" lIns="0" tIns="0" rIns="0" bIns="0" rtlCol="0" anchor="ctr"/>
          <a:lstStyle/>
          <a:p>
            <a:pPr indent="0" marL="0">
              <a:buNone/>
            </a:pPr>
            <a:r>
              <a:rPr lang="en-US" sz="2600" b="1" dirty="0">
                <a:solidFill>
                  <a:srgbClr val="1F2933"/>
                </a:solidFill>
              </a:rPr>
              <a:t>The risks we are carrying now</a:t>
            </a:r>
            <a:endParaRPr lang="en-US" sz="2600" dirty="0"/>
          </a:p>
        </p:txBody>
      </p:sp>
      <p:sp>
        <p:nvSpPr>
          <p:cNvPr id="4" name="Text 2"/>
          <p:cNvSpPr/>
          <p:nvPr/>
        </p:nvSpPr>
        <p:spPr>
          <a:xfrm>
            <a:off x="685800" y="1417320"/>
            <a:ext cx="7863840" cy="3108960"/>
          </a:xfrm>
          <a:prstGeom prst="rect">
            <a:avLst/>
          </a:prstGeom>
          <a:noFill/>
          <a:ln/>
        </p:spPr>
        <p:txBody>
          <a:bodyPr wrap="square" lIns="0" tIns="0" rIns="0" bIns="0" rtlCol="0" anchor="ctr"/>
          <a:lstStyle/>
          <a:p>
            <a:pPr marL="342900" indent="-342900">
              <a:spcAft>
                <a:spcPts val="1000"/>
              </a:spcAft>
              <a:buSzPct val="100000"/>
              <a:buChar char="•"/>
            </a:pPr>
            <a:r>
              <a:rPr lang="en-US" sz="1500" dirty="0">
                <a:solidFill>
                  <a:srgbClr val="1F2933"/>
                </a:solidFill>
              </a:rPr>
              <a:t>[Number] customisations that nobody in the business understands</a:t>
            </a:r>
            <a:endParaRPr lang="en-US" sz="1500" dirty="0"/>
          </a:p>
          <a:p>
            <a:pPr marL="342900" indent="-342900">
              <a:spcAft>
                <a:spcPts val="1000"/>
              </a:spcAft>
              <a:buSzPct val="100000"/>
              <a:buChar char="•"/>
            </a:pPr>
            <a:r>
              <a:rPr lang="en-US" sz="1500" dirty="0">
                <a:solidFill>
                  <a:srgbClr val="1F2933"/>
                </a:solidFill>
              </a:rPr>
              <a:t>[Number] critical integrations with no documentation</a:t>
            </a:r>
            <a:endParaRPr lang="en-US" sz="1500" dirty="0"/>
          </a:p>
          <a:p>
            <a:pPr marL="342900" indent="-342900">
              <a:spcAft>
                <a:spcPts val="1000"/>
              </a:spcAft>
              <a:buSzPct val="100000"/>
              <a:buChar char="•"/>
            </a:pPr>
            <a:r>
              <a:rPr lang="en-US" sz="1500" dirty="0">
                <a:solidFill>
                  <a:srgbClr val="1F2933"/>
                </a:solidFill>
              </a:rPr>
              <a:t>[System or hardware] no longer receiving [security updates / support]</a:t>
            </a:r>
            <a:endParaRPr lang="en-US" sz="1500" dirty="0"/>
          </a:p>
          <a:p>
            <a:pPr marL="342900" indent="-342900">
              <a:spcAft>
                <a:spcPts val="1000"/>
              </a:spcAft>
              <a:buSzPct val="100000"/>
              <a:buChar char="•"/>
            </a:pPr>
            <a:r>
              <a:rPr lang="en-US" sz="1500" dirty="0">
                <a:solidFill>
                  <a:srgbClr val="1F2933"/>
                </a:solidFill>
              </a:rPr>
              <a:t>[Key person dependency, named by role]</a:t>
            </a:r>
            <a:endParaRPr lang="en-US" sz="1500" dirty="0"/>
          </a:p>
          <a:p>
            <a:pPr marL="342900" indent="-342900">
              <a:spcAft>
                <a:spcPts val="1000"/>
              </a:spcAft>
              <a:buSzPct val="100000"/>
              <a:buChar char="•"/>
            </a:pPr>
            <a:r>
              <a:rPr lang="en-US" sz="1500" dirty="0">
                <a:solidFill>
                  <a:srgbClr val="1F2933"/>
                </a:solidFill>
              </a:rPr>
              <a:t>[Compliance or audit exposure]</a:t>
            </a:r>
            <a:endParaRPr lang="en-US" sz="1500" dirty="0"/>
          </a:p>
        </p:txBody>
      </p:sp>
      <p:sp>
        <p:nvSpPr>
          <p:cNvPr id="5" name="Text 3"/>
          <p:cNvSpPr/>
          <p:nvPr/>
        </p:nvSpPr>
        <p:spPr>
          <a:xfrm>
            <a:off x="685800" y="3977640"/>
            <a:ext cx="7863840" cy="365760"/>
          </a:xfrm>
          <a:prstGeom prst="rect">
            <a:avLst/>
          </a:prstGeom>
          <a:noFill/>
          <a:ln/>
        </p:spPr>
        <p:txBody>
          <a:bodyPr wrap="square" lIns="0" tIns="0" rIns="0" bIns="0" rtlCol="0" anchor="ctr"/>
          <a:lstStyle/>
          <a:p>
            <a:pPr indent="0" marL="0">
              <a:buNone/>
            </a:pPr>
            <a:r>
              <a:rPr lang="en-US" sz="1400" b="1" dirty="0">
                <a:solidFill>
                  <a:srgbClr val="C2410C"/>
                </a:solidFill>
              </a:rPr>
              <a:t>These are risks we hold today. They do not go away by deferring the decision.</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48640" y="310896"/>
            <a:ext cx="8046720" cy="219456"/>
          </a:xfrm>
          <a:prstGeom prst="rect">
            <a:avLst/>
          </a:prstGeom>
          <a:noFill/>
          <a:ln/>
        </p:spPr>
        <p:txBody>
          <a:bodyPr wrap="square" lIns="0" tIns="0" rIns="0" bIns="0" rtlCol="0" anchor="ctr"/>
          <a:lstStyle/>
          <a:p>
            <a:pPr indent="0" marL="0">
              <a:buNone/>
            </a:pPr>
            <a:r>
              <a:rPr lang="en-US" sz="1100" b="1" spc="100" kern="0" dirty="0">
                <a:solidFill>
                  <a:srgbClr val="0F766E"/>
                </a:solidFill>
              </a:rPr>
              <a:t>Alternatives</a:t>
            </a:r>
            <a:endParaRPr lang="en-US" sz="1100" dirty="0"/>
          </a:p>
        </p:txBody>
      </p:sp>
      <p:sp>
        <p:nvSpPr>
          <p:cNvPr id="3" name="Text 1"/>
          <p:cNvSpPr/>
          <p:nvPr/>
        </p:nvSpPr>
        <p:spPr>
          <a:xfrm>
            <a:off x="548640" y="566928"/>
            <a:ext cx="8046720" cy="548640"/>
          </a:xfrm>
          <a:prstGeom prst="rect">
            <a:avLst/>
          </a:prstGeom>
          <a:noFill/>
          <a:ln/>
        </p:spPr>
        <p:txBody>
          <a:bodyPr wrap="square" lIns="0" tIns="0" rIns="0" bIns="0" rtlCol="0" anchor="ctr"/>
          <a:lstStyle/>
          <a:p>
            <a:pPr indent="0" marL="0">
              <a:buNone/>
            </a:pPr>
            <a:r>
              <a:rPr lang="en-US" sz="2600" b="1" dirty="0">
                <a:solidFill>
                  <a:srgbClr val="1F2933"/>
                </a:solidFill>
              </a:rPr>
              <a:t>Options we considered</a:t>
            </a:r>
            <a:endParaRPr lang="en-US" sz="260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548640" y="1463040"/>
          <a:ext cx="8046720" cy="914400"/>
        </p:xfrm>
        <a:graphic>
          <a:graphicData uri="http://schemas.openxmlformats.org/drawingml/2006/table">
            <a:tbl>
              <a:tblPr/>
              <a:tblGrid>
                <a:gridCol w="2194560"/>
                <a:gridCol w="3566160"/>
                <a:gridCol w="2286000"/>
              </a:tblGrid>
              <a:tr h="310896">
                <a:tc>
                  <a:txBody>
                    <a:bodyPr/>
                    <a:lstStyle/>
                    <a:p>
                      <a:pPr indent="0" marL="0">
                        <a:buNone/>
                      </a:pPr>
                      <a:r>
                        <a:rPr lang="en-US" sz="1200" b="1" dirty="0">
                          <a:solidFill>
                            <a:srgbClr val="1F2933"/>
                          </a:solidFill>
                        </a:rPr>
                        <a:t>Option</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3F4F6"/>
                    </a:solidFill>
                  </a:tcPr>
                </a:tc>
                <a:tc>
                  <a:txBody>
                    <a:bodyPr/>
                    <a:lstStyle/>
                    <a:p>
                      <a:pPr indent="0" marL="0">
                        <a:buNone/>
                      </a:pPr>
                      <a:r>
                        <a:rPr lang="en-US" sz="1200" b="1" dirty="0">
                          <a:solidFill>
                            <a:srgbClr val="1F2933"/>
                          </a:solidFill>
                        </a:rPr>
                        <a:t>Assessment</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3F4F6"/>
                    </a:solidFill>
                  </a:tcPr>
                </a:tc>
                <a:tc>
                  <a:txBody>
                    <a:bodyPr/>
                    <a:lstStyle/>
                    <a:p>
                      <a:pPr indent="0" marL="0">
                        <a:buNone/>
                      </a:pPr>
                      <a:r>
                        <a:rPr lang="en-US" sz="1200" b="1" dirty="0">
                          <a:solidFill>
                            <a:srgbClr val="1F2933"/>
                          </a:solidFill>
                        </a:rPr>
                        <a:t>Conclusion</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solidFill>
                      <a:srgbClr val="F3F4F6"/>
                    </a:solidFill>
                  </a:tcPr>
                </a:tc>
              </a:tr>
              <a:tr h="310896">
                <a:tc>
                  <a:txBody>
                    <a:bodyPr/>
                    <a:lstStyle/>
                    <a:p>
                      <a:pPr indent="0" marL="0">
                        <a:buNone/>
                      </a:pPr>
                      <a:r>
                        <a:rPr lang="en-US" sz="1200" dirty="0">
                          <a:solidFill>
                            <a:srgbClr val="1F2933"/>
                          </a:solidFill>
                        </a:rPr>
                        <a:t>Do nothing</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r>
              <a:tr h="310896">
                <a:tc>
                  <a:txBody>
                    <a:bodyPr/>
                    <a:lstStyle/>
                    <a:p>
                      <a:pPr indent="0" marL="0">
                        <a:buNone/>
                      </a:pPr>
                      <a:r>
                        <a:rPr lang="en-US" sz="1200" dirty="0">
                          <a:solidFill>
                            <a:srgbClr val="1F2933"/>
                          </a:solidFill>
                        </a:rPr>
                        <a:t>Remediate current system</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r>
              <a:tr h="310896">
                <a:tc>
                  <a:txBody>
                    <a:bodyPr/>
                    <a:lstStyle/>
                    <a:p>
                      <a:pPr indent="0" marL="0">
                        <a:buNone/>
                      </a:pPr>
                      <a:r>
                        <a:rPr lang="en-US" sz="1200" dirty="0">
                          <a:solidFill>
                            <a:srgbClr val="1F2933"/>
                          </a:solidFill>
                        </a:rPr>
                        <a:t>[Other option]</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r>
              <a:tr h="310896">
                <a:tc>
                  <a:txBody>
                    <a:bodyPr/>
                    <a:lstStyle/>
                    <a:p>
                      <a:pPr indent="0" marL="0">
                        <a:buNone/>
                      </a:pPr>
                      <a:r>
                        <a:rPr lang="en-US" sz="1200" b="1" dirty="0">
                          <a:solidFill>
                            <a:srgbClr val="1F2933"/>
                          </a:solidFill>
                        </a:rPr>
                        <a:t>Replace</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dirty="0">
                          <a:solidFill>
                            <a:srgbClr val="1F2933"/>
                          </a:solidFill>
                        </a:rPr>
                        <a:t>[ ]</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c>
                  <a:txBody>
                    <a:bodyPr/>
                    <a:lstStyle/>
                    <a:p>
                      <a:pPr indent="0" marL="0">
                        <a:buNone/>
                      </a:pPr>
                      <a:r>
                        <a:rPr lang="en-US" sz="1200" b="1" dirty="0">
                          <a:solidFill>
                            <a:srgbClr val="0F766E"/>
                          </a:solidFill>
                        </a:rPr>
                        <a:t>Recommended</a:t>
                      </a:r>
                      <a:endParaRPr lang="en-US" sz="1200" dirty="0"/>
                    </a:p>
                  </a:txBody>
                  <a:tcPr marL="76200" marR="76200" marT="76200" marB="76200" anchor="ctr">
                    <a:lnL w="6350" cap="flat" cmpd="sng" algn="ctr">
                      <a:solidFill>
                        <a:srgbClr val="D1D5DB"/>
                      </a:solidFill>
                      <a:prstDash val="solid"/>
                      <a:round/>
                      <a:headEnd type="none" w="med" len="med"/>
                      <a:tailEnd type="none" w="med" len="med"/>
                    </a:lnL>
                    <a:lnR w="6350" cap="flat" cmpd="sng" algn="ctr">
                      <a:solidFill>
                        <a:srgbClr val="D1D5DB"/>
                      </a:solidFill>
                      <a:prstDash val="solid"/>
                      <a:round/>
                      <a:headEnd type="none" w="med" len="med"/>
                      <a:tailEnd type="none" w="med" len="med"/>
                    </a:lnR>
                    <a:lnT w="6350" cap="flat" cmpd="sng" algn="ctr">
                      <a:solidFill>
                        <a:srgbClr val="D1D5DB"/>
                      </a:solidFill>
                      <a:prstDash val="solid"/>
                      <a:round/>
                      <a:headEnd type="none" w="med" len="med"/>
                      <a:tailEnd type="none" w="med" len="med"/>
                    </a:lnT>
                    <a:lnB w="6350" cap="flat" cmpd="sng" algn="ctr">
                      <a:solidFill>
                        <a:srgbClr val="D1D5DB"/>
                      </a:solidFill>
                      <a:prstDash val="solid"/>
                      <a:round/>
                      <a:headEnd type="none" w="med" len="med"/>
                      <a:tailEnd type="none" w="med" len="med"/>
                    </a:lnB>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48640" y="310896"/>
            <a:ext cx="8046720" cy="219456"/>
          </a:xfrm>
          <a:prstGeom prst="rect">
            <a:avLst/>
          </a:prstGeom>
          <a:noFill/>
          <a:ln/>
        </p:spPr>
        <p:txBody>
          <a:bodyPr wrap="square" lIns="0" tIns="0" rIns="0" bIns="0" rtlCol="0" anchor="ctr"/>
          <a:lstStyle/>
          <a:p>
            <a:pPr indent="0" marL="0">
              <a:buNone/>
            </a:pPr>
            <a:r>
              <a:rPr lang="en-US" sz="1100" b="1" spc="100" kern="0" dirty="0">
                <a:solidFill>
                  <a:srgbClr val="0F766E"/>
                </a:solidFill>
              </a:rPr>
              <a:t>Recommendation</a:t>
            </a:r>
            <a:endParaRPr lang="en-US" sz="1100" dirty="0"/>
          </a:p>
        </p:txBody>
      </p:sp>
      <p:sp>
        <p:nvSpPr>
          <p:cNvPr id="3" name="Text 1"/>
          <p:cNvSpPr/>
          <p:nvPr/>
        </p:nvSpPr>
        <p:spPr>
          <a:xfrm>
            <a:off x="548640" y="566928"/>
            <a:ext cx="8046720" cy="548640"/>
          </a:xfrm>
          <a:prstGeom prst="rect">
            <a:avLst/>
          </a:prstGeom>
          <a:noFill/>
          <a:ln/>
        </p:spPr>
        <p:txBody>
          <a:bodyPr wrap="square" lIns="0" tIns="0" rIns="0" bIns="0" rtlCol="0" anchor="ctr"/>
          <a:lstStyle/>
          <a:p>
            <a:pPr indent="0" marL="0">
              <a:buNone/>
            </a:pPr>
            <a:r>
              <a:rPr lang="en-US" sz="2600" b="1" dirty="0">
                <a:solidFill>
                  <a:srgbClr val="1F2933"/>
                </a:solidFill>
              </a:rPr>
              <a:t>What we recommend</a:t>
            </a:r>
            <a:endParaRPr lang="en-US" sz="2600" dirty="0"/>
          </a:p>
        </p:txBody>
      </p:sp>
      <p:sp>
        <p:nvSpPr>
          <p:cNvPr id="4" name="Shape 2"/>
          <p:cNvSpPr/>
          <p:nvPr/>
        </p:nvSpPr>
        <p:spPr>
          <a:xfrm>
            <a:off x="548640" y="1371600"/>
            <a:ext cx="8046720" cy="1051560"/>
          </a:xfrm>
          <a:prstGeom prst="roundRect">
            <a:avLst>
              <a:gd name="adj" fmla="val 5217"/>
            </a:avLst>
          </a:prstGeom>
          <a:solidFill>
            <a:srgbClr val="F3F4F6"/>
          </a:solidFill>
          <a:ln w="12700">
            <a:solidFill>
              <a:srgbClr val="F3F4F6"/>
            </a:solidFill>
            <a:prstDash val="solid"/>
          </a:ln>
        </p:spPr>
      </p:sp>
      <p:sp>
        <p:nvSpPr>
          <p:cNvPr id="5" name="Text 3"/>
          <p:cNvSpPr/>
          <p:nvPr/>
        </p:nvSpPr>
        <p:spPr>
          <a:xfrm>
            <a:off x="868680" y="1554480"/>
            <a:ext cx="7406640" cy="685800"/>
          </a:xfrm>
          <a:prstGeom prst="rect">
            <a:avLst/>
          </a:prstGeom>
          <a:noFill/>
          <a:ln/>
        </p:spPr>
        <p:txBody>
          <a:bodyPr wrap="square" lIns="0" tIns="0" rIns="0" bIns="0" rtlCol="0" anchor="ctr"/>
          <a:lstStyle/>
          <a:p>
            <a:pPr indent="0" marL="0">
              <a:buNone/>
            </a:pPr>
            <a:r>
              <a:rPr lang="en-US" sz="1900" b="1" dirty="0">
                <a:solidFill>
                  <a:srgbClr val="1F2933"/>
                </a:solidFill>
              </a:rPr>
              <a:t>[Recommended option, in one sentence]</a:t>
            </a:r>
            <a:endParaRPr lang="en-US" sz="1900" dirty="0"/>
          </a:p>
        </p:txBody>
      </p:sp>
      <p:sp>
        <p:nvSpPr>
          <p:cNvPr id="6" name="Text 4"/>
          <p:cNvSpPr/>
          <p:nvPr/>
        </p:nvSpPr>
        <p:spPr>
          <a:xfrm>
            <a:off x="548640" y="2606040"/>
            <a:ext cx="8046720" cy="274320"/>
          </a:xfrm>
          <a:prstGeom prst="rect">
            <a:avLst/>
          </a:prstGeom>
          <a:noFill/>
          <a:ln/>
        </p:spPr>
        <p:txBody>
          <a:bodyPr wrap="square" lIns="0" tIns="0" rIns="0" bIns="0" rtlCol="0" anchor="ctr"/>
          <a:lstStyle/>
          <a:p>
            <a:pPr indent="0" marL="0">
              <a:buNone/>
            </a:pPr>
            <a:r>
              <a:rPr lang="en-US" sz="1300" b="1" dirty="0">
                <a:solidFill>
                  <a:srgbClr val="0F766E"/>
                </a:solidFill>
              </a:rPr>
              <a:t>Why this option</a:t>
            </a:r>
            <a:endParaRPr lang="en-US" sz="1300" dirty="0"/>
          </a:p>
        </p:txBody>
      </p:sp>
      <p:sp>
        <p:nvSpPr>
          <p:cNvPr id="7" name="Text 5"/>
          <p:cNvSpPr/>
          <p:nvPr/>
        </p:nvSpPr>
        <p:spPr>
          <a:xfrm>
            <a:off x="685800" y="2926080"/>
            <a:ext cx="7863840" cy="1737360"/>
          </a:xfrm>
          <a:prstGeom prst="rect">
            <a:avLst/>
          </a:prstGeom>
          <a:noFill/>
          <a:ln/>
        </p:spPr>
        <p:txBody>
          <a:bodyPr wrap="square" lIns="0" tIns="0" rIns="0" bIns="0" rtlCol="0" anchor="ctr"/>
          <a:lstStyle/>
          <a:p>
            <a:pPr marL="342900" indent="-342900">
              <a:spcAft>
                <a:spcPts val="1000"/>
              </a:spcAft>
              <a:buSzPct val="100000"/>
              <a:buChar char="•"/>
            </a:pPr>
            <a:r>
              <a:rPr lang="en-US" sz="1400" dirty="0">
                <a:solidFill>
                  <a:srgbClr val="1F2933"/>
                </a:solidFill>
              </a:rPr>
              <a:t>[Reason]</a:t>
            </a:r>
            <a:endParaRPr lang="en-US" sz="1400" dirty="0"/>
          </a:p>
          <a:p>
            <a:pPr marL="342900" indent="-342900">
              <a:spcAft>
                <a:spcPts val="1000"/>
              </a:spcAft>
              <a:buSzPct val="100000"/>
              <a:buChar char="•"/>
            </a:pPr>
            <a:r>
              <a:rPr lang="en-US" sz="1400" dirty="0">
                <a:solidFill>
                  <a:srgbClr val="1F2933"/>
                </a:solidFill>
              </a:rPr>
              <a:t>[Reason]</a:t>
            </a:r>
            <a:endParaRPr lang="en-US" sz="1400" dirty="0"/>
          </a:p>
          <a:p>
            <a:pPr marL="342900" indent="-342900">
              <a:spcAft>
                <a:spcPts val="1000"/>
              </a:spcAft>
              <a:buSzPct val="100000"/>
              <a:buChar char="•"/>
            </a:pPr>
            <a:r>
              <a:rPr lang="en-US" sz="1400" dirty="0">
                <a:solidFill>
                  <a:srgbClr val="1F2933"/>
                </a:solidFill>
              </a:rPr>
              <a:t>[Reason]</a:t>
            </a:r>
            <a:endParaRPr lang="en-US" sz="1400" dirty="0"/>
          </a:p>
          <a:p>
            <a:pPr marL="342900" indent="-342900">
              <a:spcAft>
                <a:spcPts val="1000"/>
              </a:spcAft>
              <a:buSzPct val="100000"/>
              <a:buChar char="•"/>
            </a:pPr>
            <a:r>
              <a:rPr lang="en-US" sz="1400" dirty="0">
                <a:solidFill>
                  <a:srgbClr val="1F2933"/>
                </a:solidFill>
              </a:rPr>
              <a:t>[How the decision was reached and who was involved]</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4D2CC6AFC985844AD376A4415D80D5E" ma:contentTypeVersion="19" ma:contentTypeDescription="Create a new document." ma:contentTypeScope="" ma:versionID="285354ab4a3725e25195c6759bdbc310">
  <xsd:schema xmlns:xsd="http://www.w3.org/2001/XMLSchema" xmlns:xs="http://www.w3.org/2001/XMLSchema" xmlns:p="http://schemas.microsoft.com/office/2006/metadata/properties" xmlns:ns2="736b1904-91de-4886-bc24-7a478f15bd7e" xmlns:ns3="719b3e7a-2613-4a49-9d18-67bceaacb3ee" targetNamespace="http://schemas.microsoft.com/office/2006/metadata/properties" ma:root="true" ma:fieldsID="ff909fa6cf3f33ad4061399fd169ae7b" ns2:_="" ns3:_="">
    <xsd:import namespace="736b1904-91de-4886-bc24-7a478f15bd7e"/>
    <xsd:import namespace="719b3e7a-2613-4a49-9d18-67bceaacb3e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6b1904-91de-4886-bc24-7a478f15bd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fba4f51-cadd-44a6-96f8-ef43f5a60f0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19b3e7a-2613-4a49-9d18-67bceaacb3ee"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06b54a0-a68e-4c6b-9948-c65e21333113}" ma:internalName="TaxCatchAll" ma:showField="CatchAllData" ma:web="719b3e7a-2613-4a49-9d18-67bceaacb3e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36b1904-91de-4886-bc24-7a478f15bd7e">
      <Terms xmlns="http://schemas.microsoft.com/office/infopath/2007/PartnerControls"/>
    </lcf76f155ced4ddcb4097134ff3c332f>
    <TaxCatchAll xmlns="719b3e7a-2613-4a49-9d18-67bceaacb3ee" xsi:nil="true"/>
  </documentManagement>
</p:properties>
</file>

<file path=customXml/itemProps1.xml><?xml version="1.0" encoding="utf-8"?>
<ds:datastoreItem xmlns:ds="http://schemas.openxmlformats.org/officeDocument/2006/customXml" ds:itemID="{24DF18FE-2E2A-464B-9677-10BF1021C20B}"/>
</file>

<file path=customXml/itemProps2.xml><?xml version="1.0" encoding="utf-8"?>
<ds:datastoreItem xmlns:ds="http://schemas.openxmlformats.org/officeDocument/2006/customXml" ds:itemID="{16844AAB-ACBA-4405-8A64-6EB44EEC15D3}"/>
</file>

<file path=customXml/itemProps3.xml><?xml version="1.0" encoding="utf-8"?>
<ds:datastoreItem xmlns:ds="http://schemas.openxmlformats.org/officeDocument/2006/customXml" ds:itemID="{C90D94AB-9A51-4DC8-B89C-0BC3B2C48C51}"/>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ERP Business Case</dc:title>
  <dc:subject>PptxGenJS Presentation</dc:subject>
  <dc:creator>[Your organisation]</dc:creator>
  <cp:lastModifiedBy>[Your organisation]</cp:lastModifiedBy>
  <cp:revision>1</cp:revision>
  <dcterms:created xsi:type="dcterms:W3CDTF">2026-08-06T22:15:22Z</dcterms:created>
  <dcterms:modified xsi:type="dcterms:W3CDTF">2026-08-06T22:15:22Z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0x010100D4D2CC6AFC985844AD376A4415D80D5E</vt:lpwstr>
  </property>
</Properties>
</file>